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9"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Helvetica Neue" panose="020B0604020202020204" charset="0"/>
      <p:regular r:id="rId37"/>
      <p:bold r:id="rId38"/>
      <p:italic r:id="rId39"/>
      <p:boldItalic r:id="rId40"/>
    </p:embeddedFont>
    <p:embeddedFont>
      <p:font typeface="Proxima Nova"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3" autoAdjust="0"/>
    <p:restoredTop sz="94655" autoAdjust="0"/>
  </p:normalViewPr>
  <p:slideViewPr>
    <p:cSldViewPr snapToGrid="0">
      <p:cViewPr varScale="1">
        <p:scale>
          <a:sx n="75" d="100"/>
          <a:sy n="75" d="100"/>
        </p:scale>
        <p:origin x="84" y="1338"/>
      </p:cViewPr>
      <p:guideLst/>
    </p:cSldViewPr>
  </p:slideViewPr>
  <p:outlineViewPr>
    <p:cViewPr>
      <p:scale>
        <a:sx n="33" d="100"/>
        <a:sy n="33" d="100"/>
      </p:scale>
      <p:origin x="0" y="-28908"/>
    </p:cViewPr>
  </p:outlineViewPr>
  <p:notesTextViewPr>
    <p:cViewPr>
      <p:scale>
        <a:sx n="1" d="1"/>
        <a:sy n="1" d="1"/>
      </p:scale>
      <p:origin x="0" y="0"/>
    </p:cViewPr>
  </p:notesTextViewPr>
  <p:sorterViewPr>
    <p:cViewPr>
      <p:scale>
        <a:sx n="100" d="100"/>
        <a:sy n="100" d="100"/>
      </p:scale>
      <p:origin x="0" y="-714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001aa0e8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001aa0e8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08e26c12f_26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08e26c12f_2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fb02d907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fb02d907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001aa0e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001aa0e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001aa0e8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001aa0e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fb02d907a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fb02d90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fb02d907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fb02d907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Put other caravans on the road, representing other packets. You’ve got to wait at the toll booth for the earlier caravan to get through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fb02d907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fb02d907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fb02d907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fb02d9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001aa0e8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001aa0e8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08e26c12f_2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08e26c12f_2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fb02d907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fb02d907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fb02d907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fb02d907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001aa0e8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001aa0e8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fb02d907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fb02d907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fb02d907a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fb02d907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fb02d907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fb02d907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fb02d907a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fb02d907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fb02d907a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fb02d907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001aa0e8d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001aa0e8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001aa0e8d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001aa0e8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fb02d907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fb02d907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001aa0e8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001aa0e8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001aa0e8d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001aa0e8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001aa0e8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4001aa0e8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fb02d90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fb02d9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fb02d907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fb02d907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fb02d907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fb02d907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001aa0e8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001aa0e8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001aa0e8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001aa0e8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001aa0e8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001aa0e8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001aa0e8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001aa0e8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lstStyle>
            <a:lvl1pPr marL="457200" lvl="0" indent="-381000" algn="ctr">
              <a:spcBef>
                <a:spcPts val="0"/>
              </a:spcBef>
              <a:spcAft>
                <a:spcPts val="0"/>
              </a:spcAft>
              <a:buSzPts val="2400"/>
              <a:buChar char="●"/>
              <a:defRPr/>
            </a:lvl1pPr>
            <a:lvl2pPr marL="914400" lvl="1" indent="-355600" algn="ctr">
              <a:spcBef>
                <a:spcPts val="1600"/>
              </a:spcBef>
              <a:spcAft>
                <a:spcPts val="0"/>
              </a:spcAft>
              <a:buSzPts val="2000"/>
              <a:buChar char="○"/>
              <a:defRPr/>
            </a:lvl2pPr>
            <a:lvl3pPr marL="1371600" lvl="2" indent="-342900" algn="ctr">
              <a:spcBef>
                <a:spcPts val="1600"/>
              </a:spcBef>
              <a:spcAft>
                <a:spcPts val="0"/>
              </a:spcAft>
              <a:buSzPts val="18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estion">
  <p:cSld name="BIG_NUMBER_1">
    <p:spTree>
      <p:nvGrpSpPr>
        <p:cNvPr id="1" name="Shape 53"/>
        <p:cNvGrpSpPr/>
        <p:nvPr/>
      </p:nvGrpSpPr>
      <p:grpSpPr>
        <a:xfrm>
          <a:off x="0" y="0"/>
          <a:ext cx="0" cy="0"/>
          <a:chOff x="0" y="0"/>
          <a:chExt cx="0" cy="0"/>
        </a:xfrm>
      </p:grpSpPr>
      <p:sp>
        <p:nvSpPr>
          <p:cNvPr id="54" name="Google Shape;54;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12"/>
          <p:cNvSpPr txBox="1">
            <a:spLocks noGrp="1"/>
          </p:cNvSpPr>
          <p:nvPr>
            <p:ph type="title" hasCustomPrompt="1"/>
          </p:nvPr>
        </p:nvSpPr>
        <p:spPr>
          <a:xfrm>
            <a:off x="311700" y="261725"/>
            <a:ext cx="8520600" cy="4401300"/>
          </a:xfrm>
          <a:prstGeom prst="rect">
            <a:avLst/>
          </a:prstGeom>
        </p:spPr>
        <p:txBody>
          <a:bodyPr spcFirstLastPara="1" wrap="square" lIns="91425" tIns="91425" rIns="91425" bIns="91425" anchor="ctr" anchorCtr="0"/>
          <a:lstStyle>
            <a:lvl1pPr lvl="0" algn="ctr" rtl="0">
              <a:spcBef>
                <a:spcPts val="0"/>
              </a:spcBef>
              <a:spcAft>
                <a:spcPts val="0"/>
              </a:spcAft>
              <a:buSzPts val="5000"/>
              <a:buNone/>
              <a:defRPr sz="5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4"/>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a:ln>
            <a:noFill/>
          </a:ln>
        </p:spPr>
        <p:txBody>
          <a:bodyPr spcFirstLastPara="1" wrap="square" lIns="91425" tIns="91425" rIns="91425" bIns="91425" anchor="t" anchorCtr="0"/>
          <a:lstStyle>
            <a:lvl1pPr marL="457200" lvl="0" indent="-381000">
              <a:spcBef>
                <a:spcPts val="0"/>
              </a:spcBef>
              <a:spcAft>
                <a:spcPts val="0"/>
              </a:spcAft>
              <a:buClr>
                <a:srgbClr val="000000"/>
              </a:buClr>
              <a:buSzPts val="2400"/>
              <a:buChar char="●"/>
              <a:defRPr>
                <a:solidFill>
                  <a:srgbClr val="000000"/>
                </a:solidFill>
              </a:defRPr>
            </a:lvl1pPr>
            <a:lvl2pPr marL="914400" lvl="1" indent="-355600">
              <a:spcBef>
                <a:spcPts val="1600"/>
              </a:spcBef>
              <a:spcAft>
                <a:spcPts val="0"/>
              </a:spcAft>
              <a:buClr>
                <a:srgbClr val="000000"/>
              </a:buClr>
              <a:buSzPts val="2000"/>
              <a:buChar char="○"/>
              <a:defRPr>
                <a:solidFill>
                  <a:srgbClr val="000000"/>
                </a:solidFill>
              </a:defRPr>
            </a:lvl2pPr>
            <a:lvl3pPr marL="1371600" lvl="2" indent="-342900">
              <a:spcBef>
                <a:spcPts val="1600"/>
              </a:spcBef>
              <a:spcAft>
                <a:spcPts val="0"/>
              </a:spcAft>
              <a:buClr>
                <a:srgbClr val="000000"/>
              </a:buClr>
              <a:buSzPts val="18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434343"/>
              </a:buClr>
              <a:buSzPts val="1400"/>
              <a:buChar char="■"/>
              <a:defRPr>
                <a:solidFill>
                  <a:srgbClr val="434343"/>
                </a:solidFill>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81000">
              <a:spcBef>
                <a:spcPts val="0"/>
              </a:spcBef>
              <a:spcAft>
                <a:spcPts val="0"/>
              </a:spcAft>
              <a:buClr>
                <a:schemeClr val="lt1"/>
              </a:buClr>
              <a:buSzPts val="2400"/>
              <a:buChar char="●"/>
              <a:defRPr>
                <a:solidFill>
                  <a:schemeClr val="lt1"/>
                </a:solidFill>
              </a:defRPr>
            </a:lvl1pPr>
            <a:lvl2pPr marL="914400" lvl="1" indent="-355600">
              <a:spcBef>
                <a:spcPts val="1600"/>
              </a:spcBef>
              <a:spcAft>
                <a:spcPts val="0"/>
              </a:spcAft>
              <a:buClr>
                <a:schemeClr val="lt1"/>
              </a:buClr>
              <a:buSzPts val="2000"/>
              <a:buChar char="○"/>
              <a:defRPr>
                <a:solidFill>
                  <a:schemeClr val="lt1"/>
                </a:solidFill>
              </a:defRPr>
            </a:lvl2pPr>
            <a:lvl3pPr marL="1371600" lvl="2" indent="-342900">
              <a:spcBef>
                <a:spcPts val="1600"/>
              </a:spcBef>
              <a:spcAft>
                <a:spcPts val="0"/>
              </a:spcAft>
              <a:buClr>
                <a:schemeClr val="lt1"/>
              </a:buClr>
              <a:buSzPts val="18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2575"/>
            <a:ext cx="8520600" cy="625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Proxima Nova"/>
              <a:buNone/>
              <a:defRPr sz="30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81000">
              <a:lnSpc>
                <a:spcPct val="115000"/>
              </a:lnSpc>
              <a:spcBef>
                <a:spcPts val="0"/>
              </a:spcBef>
              <a:spcAft>
                <a:spcPts val="0"/>
              </a:spcAft>
              <a:buClr>
                <a:schemeClr val="accent3"/>
              </a:buClr>
              <a:buSzPts val="2400"/>
              <a:buFont typeface="Proxima Nova"/>
              <a:buChar char="●"/>
              <a:defRPr sz="2400">
                <a:solidFill>
                  <a:schemeClr val="accent3"/>
                </a:solidFill>
                <a:latin typeface="Proxima Nova"/>
                <a:ea typeface="Proxima Nova"/>
                <a:cs typeface="Proxima Nova"/>
                <a:sym typeface="Proxima Nova"/>
              </a:defRPr>
            </a:lvl1pPr>
            <a:lvl2pPr marL="914400" lvl="1" indent="-355600">
              <a:lnSpc>
                <a:spcPct val="115000"/>
              </a:lnSpc>
              <a:spcBef>
                <a:spcPts val="1600"/>
              </a:spcBef>
              <a:spcAft>
                <a:spcPts val="0"/>
              </a:spcAft>
              <a:buClr>
                <a:schemeClr val="accent3"/>
              </a:buClr>
              <a:buSzPts val="2000"/>
              <a:buFont typeface="Proxima Nova"/>
              <a:buChar char="○"/>
              <a:defRPr sz="2000">
                <a:solidFill>
                  <a:schemeClr val="accent3"/>
                </a:solidFill>
                <a:latin typeface="Proxima Nova"/>
                <a:ea typeface="Proxima Nova"/>
                <a:cs typeface="Proxima Nova"/>
                <a:sym typeface="Proxima Nova"/>
              </a:defRPr>
            </a:lvl2pPr>
            <a:lvl3pPr marL="1371600" lvl="2" indent="-342900">
              <a:lnSpc>
                <a:spcPct val="115000"/>
              </a:lnSpc>
              <a:spcBef>
                <a:spcPts val="160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IP_over_Avian_Carrier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IP_over_Avian_Carri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media.pearsoncmg.com/aw/ecs_kurose_compnetwork_7/cw/content/interactiveanimations/queuing-loss-applet/index.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traceroute.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traceroute.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510450" y="1257300"/>
            <a:ext cx="8436000" cy="1588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400" dirty="0"/>
              <a:t>Delay, Loss, and Throughput</a:t>
            </a:r>
            <a:endParaRPr sz="4400" dirty="0"/>
          </a:p>
        </p:txBody>
      </p:sp>
      <p:sp>
        <p:nvSpPr>
          <p:cNvPr id="64" name="Google Shape;64;p14"/>
          <p:cNvSpPr txBox="1">
            <a:spLocks noGrp="1"/>
          </p:cNvSpPr>
          <p:nvPr>
            <p:ph type="subTitle" idx="1"/>
          </p:nvPr>
        </p:nvSpPr>
        <p:spPr>
          <a:xfrm>
            <a:off x="510450" y="3182313"/>
            <a:ext cx="8123100" cy="630000"/>
          </a:xfrm>
          <a:prstGeom prst="rect">
            <a:avLst/>
          </a:prstGeom>
          <a:noFill/>
        </p:spPr>
        <p:txBody>
          <a:bodyPr spcFirstLastPara="1" wrap="square" lIns="91425" tIns="91425" rIns="91425" bIns="91425" anchor="t" anchorCtr="0">
            <a:noAutofit/>
          </a:bodyPr>
          <a:lstStyle/>
          <a:p>
            <a:pPr marL="0" lvl="0" indent="0">
              <a:spcBef>
                <a:spcPts val="0"/>
              </a:spcBef>
              <a:spcAft>
                <a:spcPts val="0"/>
              </a:spcAft>
              <a:buNone/>
            </a:pPr>
            <a:r>
              <a:rPr lang="en"/>
              <a:t>CPSC 3600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Propagation Delay</a:t>
            </a:r>
            <a:endParaRPr/>
          </a:p>
        </p:txBody>
      </p:sp>
      <p:sp>
        <p:nvSpPr>
          <p:cNvPr id="118" name="Google Shape;11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Unusual medium defined in RFC 1149</a:t>
            </a:r>
            <a:endParaRPr/>
          </a:p>
          <a:p>
            <a:pPr marL="914400" lvl="1" indent="-355600" rtl="0">
              <a:spcBef>
                <a:spcPts val="0"/>
              </a:spcBef>
              <a:spcAft>
                <a:spcPts val="0"/>
              </a:spcAft>
              <a:buSzPts val="2000"/>
              <a:buChar char="○"/>
            </a:pPr>
            <a:r>
              <a:rPr lang="en"/>
              <a:t>IPoAC - IP over Avian Carriers</a:t>
            </a:r>
            <a:endParaRPr/>
          </a:p>
          <a:p>
            <a:pPr marL="914400" lvl="1" indent="-355600" rtl="0">
              <a:spcBef>
                <a:spcPts val="0"/>
              </a:spcBef>
              <a:spcAft>
                <a:spcPts val="0"/>
              </a:spcAft>
              <a:buSzPts val="2000"/>
              <a:buChar char="○"/>
            </a:pPr>
            <a:r>
              <a:rPr lang="en" u="sng">
                <a:solidFill>
                  <a:schemeClr val="hlink"/>
                </a:solidFill>
                <a:hlinkClick r:id="rId3"/>
              </a:rPr>
              <a:t>Has been actually implemented</a:t>
            </a:r>
            <a:r>
              <a:rPr lang="en"/>
              <a:t>, sent 9 packets 5 km</a:t>
            </a:r>
            <a:endParaRPr/>
          </a:p>
          <a:p>
            <a:pPr marL="914400" lvl="1" indent="-355600" rtl="0">
              <a:spcBef>
                <a:spcPts val="0"/>
              </a:spcBef>
              <a:spcAft>
                <a:spcPts val="0"/>
              </a:spcAft>
              <a:buSzPts val="2000"/>
              <a:buChar char="○"/>
            </a:pPr>
            <a:r>
              <a:rPr lang="en"/>
              <a:t>Avg delay was 5222806 ms</a:t>
            </a:r>
            <a:endParaRPr/>
          </a:p>
          <a:p>
            <a:pPr marL="914400" lvl="1" indent="-355600" rtl="0">
              <a:spcBef>
                <a:spcPts val="0"/>
              </a:spcBef>
              <a:spcAft>
                <a:spcPts val="0"/>
              </a:spcAft>
              <a:buSzPts val="2000"/>
              <a:buChar char="○"/>
            </a:pPr>
            <a:r>
              <a:rPr lang="en"/>
              <a:t>Potential for very high </a:t>
            </a:r>
            <a:r>
              <a:rPr lang="en" b="1"/>
              <a:t>throughput</a:t>
            </a:r>
            <a:r>
              <a:rPr lang="en"/>
              <a:t/>
            </a:r>
            <a:br>
              <a:rPr lang="en"/>
            </a:br>
            <a:r>
              <a:rPr lang="en"/>
              <a:t>if pigeons carry high density SD cards, </a:t>
            </a:r>
            <a:br>
              <a:rPr lang="en"/>
            </a:br>
            <a:r>
              <a:rPr lang="en"/>
              <a:t>but long propagation delay</a:t>
            </a:r>
            <a:endParaRPr/>
          </a:p>
          <a:p>
            <a:pPr marL="0" lvl="0" indent="0" rtl="0">
              <a:spcBef>
                <a:spcPts val="1600"/>
              </a:spcBef>
              <a:spcAft>
                <a:spcPts val="1600"/>
              </a:spcAft>
              <a:buNone/>
            </a:pPr>
            <a:endParaRPr/>
          </a:p>
        </p:txBody>
      </p:sp>
      <p:pic>
        <p:nvPicPr>
          <p:cNvPr id="119" name="Google Shape;119;p23"/>
          <p:cNvPicPr preferRelativeResize="0"/>
          <p:nvPr/>
        </p:nvPicPr>
        <p:blipFill>
          <a:blip r:embed="rId4">
            <a:alphaModFix/>
          </a:blip>
          <a:stretch>
            <a:fillRect/>
          </a:stretch>
        </p:blipFill>
        <p:spPr>
          <a:xfrm flipH="1">
            <a:off x="5851599" y="2406450"/>
            <a:ext cx="3171776" cy="2554751"/>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Propagation Delay</a:t>
            </a:r>
            <a:endParaRPr/>
          </a:p>
        </p:txBody>
      </p:sp>
      <p:sp>
        <p:nvSpPr>
          <p:cNvPr id="125" name="Google Shape;125;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Unusual medium defined in RFC 1149</a:t>
            </a:r>
            <a:endParaRPr/>
          </a:p>
          <a:p>
            <a:pPr marL="914400" lvl="1" indent="-355600" rtl="0">
              <a:spcBef>
                <a:spcPts val="0"/>
              </a:spcBef>
              <a:spcAft>
                <a:spcPts val="0"/>
              </a:spcAft>
              <a:buSzPts val="2000"/>
              <a:buChar char="○"/>
            </a:pPr>
            <a:r>
              <a:rPr lang="en"/>
              <a:t>IPoAC - IP over Avian Carriers</a:t>
            </a:r>
            <a:endParaRPr/>
          </a:p>
          <a:p>
            <a:pPr marL="914400" lvl="1" indent="-355600" rtl="0">
              <a:spcBef>
                <a:spcPts val="0"/>
              </a:spcBef>
              <a:spcAft>
                <a:spcPts val="0"/>
              </a:spcAft>
              <a:buSzPts val="2000"/>
              <a:buChar char="○"/>
            </a:pPr>
            <a:r>
              <a:rPr lang="en" u="sng">
                <a:solidFill>
                  <a:schemeClr val="hlink"/>
                </a:solidFill>
                <a:hlinkClick r:id="rId3"/>
              </a:rPr>
              <a:t>Has been actually implemented</a:t>
            </a:r>
            <a:r>
              <a:rPr lang="en"/>
              <a:t>, sent 9 packets 5 km</a:t>
            </a:r>
            <a:endParaRPr/>
          </a:p>
          <a:p>
            <a:pPr marL="914400" lvl="1" indent="-355600" rtl="0">
              <a:spcBef>
                <a:spcPts val="0"/>
              </a:spcBef>
              <a:spcAft>
                <a:spcPts val="0"/>
              </a:spcAft>
              <a:buSzPts val="2000"/>
              <a:buChar char="○"/>
            </a:pPr>
            <a:r>
              <a:rPr lang="en"/>
              <a:t>Avg delay was 5222806 ms</a:t>
            </a:r>
            <a:endParaRPr/>
          </a:p>
          <a:p>
            <a:pPr marL="914400" lvl="1" indent="-355600" rtl="0">
              <a:spcBef>
                <a:spcPts val="0"/>
              </a:spcBef>
              <a:spcAft>
                <a:spcPts val="0"/>
              </a:spcAft>
              <a:buSzPts val="2000"/>
              <a:buChar char="○"/>
            </a:pPr>
            <a:r>
              <a:rPr lang="en"/>
              <a:t>Potential for very high </a:t>
            </a:r>
            <a:r>
              <a:rPr lang="en" b="1"/>
              <a:t>throughput</a:t>
            </a:r>
            <a:r>
              <a:rPr lang="en"/>
              <a:t/>
            </a:r>
            <a:br>
              <a:rPr lang="en"/>
            </a:br>
            <a:r>
              <a:rPr lang="en"/>
              <a:t>if pigeons carry high density SD cards, </a:t>
            </a:r>
            <a:br>
              <a:rPr lang="en"/>
            </a:br>
            <a:r>
              <a:rPr lang="en"/>
              <a:t>but long propagation delay</a:t>
            </a:r>
            <a:endParaRPr/>
          </a:p>
          <a:p>
            <a:pPr marL="914400" lvl="1" indent="-355600" rtl="0">
              <a:spcBef>
                <a:spcPts val="0"/>
              </a:spcBef>
              <a:spcAft>
                <a:spcPts val="0"/>
              </a:spcAft>
              <a:buSzPts val="2000"/>
              <a:buChar char="○"/>
            </a:pPr>
            <a:r>
              <a:rPr lang="en"/>
              <a:t>Higher risk of dropped packets</a:t>
            </a:r>
            <a:endParaRPr/>
          </a:p>
          <a:p>
            <a:pPr marL="0" lvl="0" indent="0" rtl="0">
              <a:spcBef>
                <a:spcPts val="1600"/>
              </a:spcBef>
              <a:spcAft>
                <a:spcPts val="1600"/>
              </a:spcAft>
              <a:buNone/>
            </a:pPr>
            <a:endParaRPr/>
          </a:p>
        </p:txBody>
      </p:sp>
      <p:pic>
        <p:nvPicPr>
          <p:cNvPr id="126" name="Google Shape;126;p24"/>
          <p:cNvPicPr preferRelativeResize="0"/>
          <p:nvPr/>
        </p:nvPicPr>
        <p:blipFill>
          <a:blip r:embed="rId4">
            <a:alphaModFix/>
          </a:blip>
          <a:stretch>
            <a:fillRect/>
          </a:stretch>
        </p:blipFill>
        <p:spPr>
          <a:xfrm flipH="1">
            <a:off x="5851599" y="2406450"/>
            <a:ext cx="3171776" cy="2554751"/>
          </a:xfrm>
          <a:prstGeom prst="rect">
            <a:avLst/>
          </a:prstGeom>
          <a:noFill/>
          <a:ln w="9525" cap="flat" cmpd="sng">
            <a:solidFill>
              <a:srgbClr val="000000"/>
            </a:solidFill>
            <a:prstDash val="solid"/>
            <a:round/>
            <a:headEnd type="none" w="sm" len="sm"/>
            <a:tailEnd type="none" w="sm" len="sm"/>
          </a:ln>
        </p:spPr>
      </p:pic>
      <p:pic>
        <p:nvPicPr>
          <p:cNvPr id="127" name="Google Shape;127;p24"/>
          <p:cNvPicPr preferRelativeResize="0"/>
          <p:nvPr/>
        </p:nvPicPr>
        <p:blipFill rotWithShape="1">
          <a:blip r:embed="rId5">
            <a:alphaModFix/>
          </a:blip>
          <a:srcRect r="3409"/>
          <a:stretch/>
        </p:blipFill>
        <p:spPr>
          <a:xfrm>
            <a:off x="4944875" y="795150"/>
            <a:ext cx="4317702" cy="2980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Transmission + Propagation Delay</a:t>
            </a:r>
            <a:endParaRPr/>
          </a:p>
        </p:txBody>
      </p:sp>
      <p:sp>
        <p:nvSpPr>
          <p:cNvPr id="133" name="Google Shape;133;p25"/>
          <p:cNvSpPr txBox="1">
            <a:spLocks noGrp="1"/>
          </p:cNvSpPr>
          <p:nvPr>
            <p:ph type="body" idx="1"/>
          </p:nvPr>
        </p:nvSpPr>
        <p:spPr>
          <a:xfrm>
            <a:off x="311700" y="1152475"/>
            <a:ext cx="8520600" cy="24795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Consider a caravan of cars traveling on a toll road</a:t>
            </a:r>
            <a:endParaRPr/>
          </a:p>
          <a:p>
            <a:pPr marL="914400" lvl="1" indent="-355600" rtl="0">
              <a:spcBef>
                <a:spcPts val="0"/>
              </a:spcBef>
              <a:spcAft>
                <a:spcPts val="0"/>
              </a:spcAft>
              <a:buSzPts val="2000"/>
              <a:buChar char="○"/>
            </a:pPr>
            <a:r>
              <a:rPr lang="en"/>
              <a:t>1 caravan of 10 cars = 1 packet with 10 bits</a:t>
            </a:r>
            <a:endParaRPr/>
          </a:p>
          <a:p>
            <a:pPr marL="914400" lvl="1" indent="-355600" rtl="0">
              <a:spcBef>
                <a:spcPts val="0"/>
              </a:spcBef>
              <a:spcAft>
                <a:spcPts val="0"/>
              </a:spcAft>
              <a:buSzPts val="2000"/>
              <a:buChar char="○"/>
            </a:pPr>
            <a:r>
              <a:rPr lang="en"/>
              <a:t>Caravan can’t start going through until all the cars have arrived</a:t>
            </a:r>
            <a:endParaRPr/>
          </a:p>
          <a:p>
            <a:pPr marL="457200" lvl="0" indent="-381000" rtl="0">
              <a:spcBef>
                <a:spcPts val="0"/>
              </a:spcBef>
              <a:spcAft>
                <a:spcPts val="0"/>
              </a:spcAft>
              <a:buSzPts val="2400"/>
              <a:buChar char="●"/>
            </a:pPr>
            <a:r>
              <a:rPr lang="en"/>
              <a:t>Toll booth takes </a:t>
            </a:r>
            <a:r>
              <a:rPr lang="en" i="1" u="sng"/>
              <a:t>12 seconds</a:t>
            </a:r>
            <a:r>
              <a:rPr lang="en"/>
              <a:t> to service a car (d</a:t>
            </a:r>
            <a:r>
              <a:rPr lang="en" baseline="-25000"/>
              <a:t>trans</a:t>
            </a:r>
            <a:r>
              <a:rPr lang="en"/>
              <a:t>)</a:t>
            </a:r>
            <a:endParaRPr/>
          </a:p>
          <a:p>
            <a:pPr marL="457200" lvl="0" indent="-381000" rtl="0">
              <a:spcBef>
                <a:spcPts val="0"/>
              </a:spcBef>
              <a:spcAft>
                <a:spcPts val="0"/>
              </a:spcAft>
              <a:buSzPts val="2400"/>
              <a:buChar char="●"/>
            </a:pPr>
            <a:r>
              <a:rPr lang="en"/>
              <a:t>Cars “propagate” at </a:t>
            </a:r>
            <a:r>
              <a:rPr lang="en" i="1" u="sng"/>
              <a:t>100 km/h</a:t>
            </a:r>
            <a:r>
              <a:rPr lang="en"/>
              <a:t> (d</a:t>
            </a:r>
            <a:r>
              <a:rPr lang="en" baseline="-25000"/>
              <a:t>prop</a:t>
            </a:r>
            <a:r>
              <a:rPr lang="en"/>
              <a:t>)</a:t>
            </a:r>
            <a:endParaRPr b="1">
              <a:highlight>
                <a:srgbClr val="B6D7A8"/>
              </a:highlight>
            </a:endParaRPr>
          </a:p>
        </p:txBody>
      </p:sp>
      <p:pic>
        <p:nvPicPr>
          <p:cNvPr id="134" name="Google Shape;134;p25"/>
          <p:cNvPicPr preferRelativeResize="0"/>
          <p:nvPr/>
        </p:nvPicPr>
        <p:blipFill rotWithShape="1">
          <a:blip r:embed="rId3">
            <a:alphaModFix/>
          </a:blip>
          <a:srcRect b="12041"/>
          <a:stretch/>
        </p:blipFill>
        <p:spPr>
          <a:xfrm>
            <a:off x="547675" y="3631923"/>
            <a:ext cx="8048625" cy="1399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Transmission + Propagation Delay</a:t>
            </a:r>
            <a:endParaRPr/>
          </a:p>
        </p:txBody>
      </p:sp>
      <p:sp>
        <p:nvSpPr>
          <p:cNvPr id="140" name="Google Shape;140;p26"/>
          <p:cNvSpPr txBox="1">
            <a:spLocks noGrp="1"/>
          </p:cNvSpPr>
          <p:nvPr>
            <p:ph type="body" idx="1"/>
          </p:nvPr>
        </p:nvSpPr>
        <p:spPr>
          <a:xfrm>
            <a:off x="311700" y="1152475"/>
            <a:ext cx="8520600" cy="24795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dirty="0"/>
              <a:t>Consider a caravan of cars traveling on a toll road</a:t>
            </a:r>
            <a:endParaRPr dirty="0"/>
          </a:p>
          <a:p>
            <a:pPr marL="914400" lvl="1" indent="-355600" rtl="0">
              <a:spcBef>
                <a:spcPts val="0"/>
              </a:spcBef>
              <a:spcAft>
                <a:spcPts val="0"/>
              </a:spcAft>
              <a:buSzPts val="2000"/>
              <a:buChar char="○"/>
            </a:pPr>
            <a:r>
              <a:rPr lang="en" dirty="0"/>
              <a:t>1 caravan of 10 cars = 1 packet with 10 bits</a:t>
            </a:r>
            <a:endParaRPr dirty="0"/>
          </a:p>
          <a:p>
            <a:pPr marL="914400" lvl="1" indent="-355600" rtl="0">
              <a:spcBef>
                <a:spcPts val="0"/>
              </a:spcBef>
              <a:spcAft>
                <a:spcPts val="0"/>
              </a:spcAft>
              <a:buSzPts val="2000"/>
              <a:buChar char="○"/>
            </a:pPr>
            <a:r>
              <a:rPr lang="en" dirty="0"/>
              <a:t>Caravan can’t start going through until all the cars have arrived</a:t>
            </a:r>
            <a:endParaRPr dirty="0"/>
          </a:p>
          <a:p>
            <a:pPr marL="457200" lvl="0" indent="-381000" rtl="0">
              <a:spcBef>
                <a:spcPts val="0"/>
              </a:spcBef>
              <a:spcAft>
                <a:spcPts val="0"/>
              </a:spcAft>
              <a:buSzPts val="2400"/>
              <a:buChar char="●"/>
            </a:pPr>
            <a:r>
              <a:rPr lang="en" dirty="0"/>
              <a:t>Toll booth takes </a:t>
            </a:r>
            <a:r>
              <a:rPr lang="en" i="1" u="sng" dirty="0"/>
              <a:t>12 seconds</a:t>
            </a:r>
            <a:r>
              <a:rPr lang="en" dirty="0"/>
              <a:t> to service a car (d</a:t>
            </a:r>
            <a:r>
              <a:rPr lang="en" baseline="-25000" dirty="0"/>
              <a:t>trans</a:t>
            </a:r>
            <a:r>
              <a:rPr lang="en" dirty="0"/>
              <a:t>)</a:t>
            </a:r>
            <a:endParaRPr dirty="0"/>
          </a:p>
          <a:p>
            <a:pPr marL="457200" lvl="0" indent="-381000" rtl="0">
              <a:spcBef>
                <a:spcPts val="0"/>
              </a:spcBef>
              <a:spcAft>
                <a:spcPts val="0"/>
              </a:spcAft>
              <a:buSzPts val="2400"/>
              <a:buChar char="●"/>
            </a:pPr>
            <a:r>
              <a:rPr lang="en" dirty="0"/>
              <a:t>Cars “propagate” at </a:t>
            </a:r>
            <a:r>
              <a:rPr lang="en" i="1" u="sng" dirty="0"/>
              <a:t>100 km/h</a:t>
            </a:r>
            <a:r>
              <a:rPr lang="en" dirty="0"/>
              <a:t> (d</a:t>
            </a:r>
            <a:r>
              <a:rPr lang="en" baseline="-25000" dirty="0"/>
              <a:t>prop</a:t>
            </a:r>
            <a:r>
              <a:rPr lang="en" dirty="0"/>
              <a:t>)</a:t>
            </a:r>
            <a:endParaRPr dirty="0"/>
          </a:p>
          <a:p>
            <a:pPr marL="457200" lvl="0" indent="-381000" rtl="0">
              <a:spcBef>
                <a:spcPts val="0"/>
              </a:spcBef>
              <a:spcAft>
                <a:spcPts val="0"/>
              </a:spcAft>
              <a:buSzPts val="2400"/>
              <a:buChar char="●"/>
            </a:pPr>
            <a:r>
              <a:rPr lang="en" b="1" dirty="0">
                <a:highlight>
                  <a:srgbClr val="B6D7A8"/>
                </a:highlight>
              </a:rPr>
              <a:t>How long till caravan is lined up at the 2nd toll </a:t>
            </a:r>
            <a:r>
              <a:rPr lang="en" b="1" dirty="0" smtClean="0">
                <a:highlight>
                  <a:srgbClr val="B6D7A8"/>
                </a:highlight>
              </a:rPr>
              <a:t>booth</a:t>
            </a:r>
            <a:r>
              <a:rPr lang="en" sz="2000" dirty="0"/>
              <a:t>? 62</a:t>
            </a:r>
            <a:endParaRPr sz="2000" dirty="0"/>
          </a:p>
        </p:txBody>
      </p:sp>
      <p:pic>
        <p:nvPicPr>
          <p:cNvPr id="141" name="Google Shape;141;p26"/>
          <p:cNvPicPr preferRelativeResize="0"/>
          <p:nvPr/>
        </p:nvPicPr>
        <p:blipFill rotWithShape="1">
          <a:blip r:embed="rId3">
            <a:alphaModFix/>
          </a:blip>
          <a:srcRect b="12041"/>
          <a:stretch/>
        </p:blipFill>
        <p:spPr>
          <a:xfrm>
            <a:off x="547675" y="3631923"/>
            <a:ext cx="8048625" cy="1399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Transmission + Propagation Delay</a:t>
            </a:r>
            <a:endParaRPr/>
          </a:p>
        </p:txBody>
      </p:sp>
      <p:sp>
        <p:nvSpPr>
          <p:cNvPr id="147" name="Google Shape;147;p27"/>
          <p:cNvSpPr txBox="1">
            <a:spLocks noGrp="1"/>
          </p:cNvSpPr>
          <p:nvPr>
            <p:ph type="body" idx="1"/>
          </p:nvPr>
        </p:nvSpPr>
        <p:spPr>
          <a:xfrm>
            <a:off x="311700" y="1152475"/>
            <a:ext cx="8520600" cy="24795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Toll booth takes </a:t>
            </a:r>
            <a:r>
              <a:rPr lang="en" i="1" u="sng"/>
              <a:t>1 minute</a:t>
            </a:r>
            <a:r>
              <a:rPr lang="en"/>
              <a:t> to service a car (d</a:t>
            </a:r>
            <a:r>
              <a:rPr lang="en" baseline="-25000"/>
              <a:t>trans</a:t>
            </a:r>
            <a:r>
              <a:rPr lang="en"/>
              <a:t>)</a:t>
            </a:r>
            <a:endParaRPr/>
          </a:p>
          <a:p>
            <a:pPr marL="457200" lvl="0" indent="-381000" rtl="0">
              <a:spcBef>
                <a:spcPts val="0"/>
              </a:spcBef>
              <a:spcAft>
                <a:spcPts val="0"/>
              </a:spcAft>
              <a:buSzPts val="2400"/>
              <a:buChar char="●"/>
            </a:pPr>
            <a:r>
              <a:rPr lang="en"/>
              <a:t>Cars “propagate” at </a:t>
            </a:r>
            <a:r>
              <a:rPr lang="en" i="1" u="sng"/>
              <a:t>1000 km/h</a:t>
            </a:r>
            <a:r>
              <a:rPr lang="en"/>
              <a:t> (d</a:t>
            </a:r>
            <a:r>
              <a:rPr lang="en" baseline="-25000"/>
              <a:t>prop</a:t>
            </a:r>
            <a:r>
              <a:rPr lang="en"/>
              <a:t>)</a:t>
            </a:r>
            <a:endParaRPr b="1">
              <a:highlight>
                <a:srgbClr val="B6D7A8"/>
              </a:highlight>
            </a:endParaRPr>
          </a:p>
        </p:txBody>
      </p:sp>
      <p:pic>
        <p:nvPicPr>
          <p:cNvPr id="148" name="Google Shape;148;p27"/>
          <p:cNvPicPr preferRelativeResize="0"/>
          <p:nvPr/>
        </p:nvPicPr>
        <p:blipFill rotWithShape="1">
          <a:blip r:embed="rId3">
            <a:alphaModFix/>
          </a:blip>
          <a:srcRect b="12041"/>
          <a:stretch/>
        </p:blipFill>
        <p:spPr>
          <a:xfrm>
            <a:off x="547675" y="3631923"/>
            <a:ext cx="8048625" cy="1399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Transmission + Propagation Delay</a:t>
            </a:r>
            <a:endParaRPr/>
          </a:p>
        </p:txBody>
      </p:sp>
      <p:sp>
        <p:nvSpPr>
          <p:cNvPr id="154" name="Google Shape;154;p28"/>
          <p:cNvSpPr txBox="1">
            <a:spLocks noGrp="1"/>
          </p:cNvSpPr>
          <p:nvPr>
            <p:ph type="body" idx="1"/>
          </p:nvPr>
        </p:nvSpPr>
        <p:spPr>
          <a:xfrm>
            <a:off x="311700" y="1152475"/>
            <a:ext cx="8520600" cy="24795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Toll booth takes </a:t>
            </a:r>
            <a:r>
              <a:rPr lang="en" i="1" u="sng"/>
              <a:t>1 minute</a:t>
            </a:r>
            <a:r>
              <a:rPr lang="en"/>
              <a:t> to service a car (d</a:t>
            </a:r>
            <a:r>
              <a:rPr lang="en" baseline="-25000"/>
              <a:t>trans</a:t>
            </a:r>
            <a:r>
              <a:rPr lang="en"/>
              <a:t>)</a:t>
            </a:r>
            <a:endParaRPr/>
          </a:p>
          <a:p>
            <a:pPr marL="457200" lvl="0" indent="-381000" rtl="0">
              <a:spcBef>
                <a:spcPts val="0"/>
              </a:spcBef>
              <a:spcAft>
                <a:spcPts val="0"/>
              </a:spcAft>
              <a:buSzPts val="2400"/>
              <a:buChar char="●"/>
            </a:pPr>
            <a:r>
              <a:rPr lang="en"/>
              <a:t>Cars “propagate” at </a:t>
            </a:r>
            <a:r>
              <a:rPr lang="en" i="1" u="sng"/>
              <a:t>1000 km/h</a:t>
            </a:r>
            <a:r>
              <a:rPr lang="en"/>
              <a:t> (d</a:t>
            </a:r>
            <a:r>
              <a:rPr lang="en" baseline="-25000"/>
              <a:t>prop</a:t>
            </a:r>
            <a:r>
              <a:rPr lang="en"/>
              <a:t>)</a:t>
            </a:r>
            <a:endParaRPr/>
          </a:p>
          <a:p>
            <a:pPr marL="457200" lvl="0" indent="-381000" rtl="0">
              <a:spcBef>
                <a:spcPts val="0"/>
              </a:spcBef>
              <a:spcAft>
                <a:spcPts val="0"/>
              </a:spcAft>
              <a:buSzPts val="2400"/>
              <a:buChar char="●"/>
            </a:pPr>
            <a:r>
              <a:rPr lang="en" b="1">
                <a:highlight>
                  <a:srgbClr val="B6D7A8"/>
                </a:highlight>
              </a:rPr>
              <a:t>How many cars will still be at the first booth when the first car arrives at the second?</a:t>
            </a:r>
            <a:endParaRPr b="1">
              <a:highlight>
                <a:srgbClr val="B6D7A8"/>
              </a:highlight>
            </a:endParaRPr>
          </a:p>
        </p:txBody>
      </p:sp>
      <p:pic>
        <p:nvPicPr>
          <p:cNvPr id="155" name="Google Shape;155;p28"/>
          <p:cNvPicPr preferRelativeResize="0"/>
          <p:nvPr/>
        </p:nvPicPr>
        <p:blipFill rotWithShape="1">
          <a:blip r:embed="rId3">
            <a:alphaModFix/>
          </a:blip>
          <a:srcRect b="12041"/>
          <a:stretch/>
        </p:blipFill>
        <p:spPr>
          <a:xfrm>
            <a:off x="547675" y="3631923"/>
            <a:ext cx="8048625" cy="139917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490087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311700" y="261725"/>
            <a:ext cx="8520600" cy="4401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How can we extend this analogy to also include queuing delay?</a:t>
            </a:r>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Queueing delay</a:t>
            </a:r>
            <a:endParaRPr dirty="0"/>
          </a:p>
        </p:txBody>
      </p:sp>
      <p:sp>
        <p:nvSpPr>
          <p:cNvPr id="166" name="Google Shape;16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Queueing delay = R/L</a:t>
            </a:r>
            <a:endParaRPr/>
          </a:p>
          <a:p>
            <a:pPr marL="914400" lvl="1" indent="-355600" rtl="0">
              <a:spcBef>
                <a:spcPts val="0"/>
              </a:spcBef>
              <a:spcAft>
                <a:spcPts val="0"/>
              </a:spcAft>
              <a:buSzPts val="2000"/>
              <a:buChar char="○"/>
            </a:pPr>
            <a:r>
              <a:rPr lang="en"/>
              <a:t>R = link bandwidth (bits/sec)</a:t>
            </a:r>
            <a:endParaRPr/>
          </a:p>
          <a:p>
            <a:pPr marL="914400" lvl="1" indent="-355600" rtl="0">
              <a:spcBef>
                <a:spcPts val="0"/>
              </a:spcBef>
              <a:spcAft>
                <a:spcPts val="0"/>
              </a:spcAft>
              <a:buSzPts val="2000"/>
              <a:buChar char="○"/>
            </a:pPr>
            <a:r>
              <a:rPr lang="en"/>
              <a:t>L = packet length (bits)</a:t>
            </a:r>
            <a:endParaRPr/>
          </a:p>
          <a:p>
            <a:pPr marL="457200" lvl="0" indent="-381000" rtl="0">
              <a:spcBef>
                <a:spcPts val="0"/>
              </a:spcBef>
              <a:spcAft>
                <a:spcPts val="0"/>
              </a:spcAft>
              <a:buSzPts val="2400"/>
              <a:buChar char="●"/>
            </a:pPr>
            <a:r>
              <a:rPr lang="en"/>
              <a:t>a = average packet arrival rate</a:t>
            </a:r>
            <a:endParaRPr/>
          </a:p>
          <a:p>
            <a:pPr marL="457200" lvl="0" indent="-381000" rtl="0">
              <a:spcBef>
                <a:spcPts val="0"/>
              </a:spcBef>
              <a:spcAft>
                <a:spcPts val="0"/>
              </a:spcAft>
              <a:buSzPts val="2400"/>
              <a:buChar char="●"/>
            </a:pPr>
            <a:r>
              <a:rPr lang="en"/>
              <a:t>L*a/R ~ 0 → avg queueing delay is small</a:t>
            </a:r>
            <a:endParaRPr/>
          </a:p>
          <a:p>
            <a:pPr marL="457200" lvl="0" indent="-381000" rtl="0">
              <a:spcBef>
                <a:spcPts val="0"/>
              </a:spcBef>
              <a:spcAft>
                <a:spcPts val="0"/>
              </a:spcAft>
              <a:buSzPts val="2400"/>
              <a:buChar char="●"/>
            </a:pPr>
            <a:r>
              <a:rPr lang="en"/>
              <a:t>L*a/R ~ 1 → avg queueing delay is large</a:t>
            </a:r>
            <a:endParaRPr/>
          </a:p>
          <a:p>
            <a:pPr marL="457200" lvl="0" indent="-381000">
              <a:spcBef>
                <a:spcPts val="0"/>
              </a:spcBef>
              <a:spcAft>
                <a:spcPts val="0"/>
              </a:spcAft>
              <a:buSzPts val="2400"/>
              <a:buChar char="●"/>
            </a:pPr>
            <a:r>
              <a:rPr lang="en"/>
              <a:t>L*a/R &gt; 1 → avg queueing delay is </a:t>
            </a:r>
            <a:r>
              <a:rPr lang="en" b="1"/>
              <a:t>∞</a:t>
            </a:r>
            <a:endParaRPr b="1"/>
          </a:p>
        </p:txBody>
      </p:sp>
      <p:pic>
        <p:nvPicPr>
          <p:cNvPr id="167" name="Google Shape;167;p30"/>
          <p:cNvPicPr preferRelativeResize="0"/>
          <p:nvPr/>
        </p:nvPicPr>
        <p:blipFill rotWithShape="1">
          <a:blip r:embed="rId3">
            <a:alphaModFix/>
          </a:blip>
          <a:srcRect t="19224"/>
          <a:stretch/>
        </p:blipFill>
        <p:spPr>
          <a:xfrm>
            <a:off x="6491067" y="106675"/>
            <a:ext cx="2452029" cy="1266921"/>
          </a:xfrm>
          <a:prstGeom prst="rect">
            <a:avLst/>
          </a:prstGeom>
          <a:noFill/>
          <a:ln w="9525" cap="flat" cmpd="sng">
            <a:solidFill>
              <a:schemeClr val="dk2"/>
            </a:solidFill>
            <a:prstDash val="solid"/>
            <a:round/>
            <a:headEnd type="none" w="sm" len="sm"/>
            <a:tailEnd type="none" w="sm" len="sm"/>
          </a:ln>
        </p:spPr>
      </p:pic>
      <p:pic>
        <p:nvPicPr>
          <p:cNvPr id="168" name="Google Shape;168;p30"/>
          <p:cNvPicPr preferRelativeResize="0"/>
          <p:nvPr/>
        </p:nvPicPr>
        <p:blipFill rotWithShape="1">
          <a:blip r:embed="rId4">
            <a:alphaModFix/>
          </a:blip>
          <a:srcRect b="23954"/>
          <a:stretch/>
        </p:blipFill>
        <p:spPr>
          <a:xfrm>
            <a:off x="6491067" y="1763181"/>
            <a:ext cx="2452036" cy="1266918"/>
          </a:xfrm>
          <a:prstGeom prst="rect">
            <a:avLst/>
          </a:prstGeom>
          <a:noFill/>
          <a:ln w="9525" cap="flat" cmpd="sng">
            <a:solidFill>
              <a:schemeClr val="dk2"/>
            </a:solidFill>
            <a:prstDash val="solid"/>
            <a:round/>
            <a:headEnd type="none" w="sm" len="sm"/>
            <a:tailEnd type="none" w="sm" len="sm"/>
          </a:ln>
        </p:spPr>
      </p:pic>
      <p:sp>
        <p:nvSpPr>
          <p:cNvPr id="169" name="Google Shape;169;p30"/>
          <p:cNvSpPr txBox="1"/>
          <p:nvPr/>
        </p:nvSpPr>
        <p:spPr>
          <a:xfrm>
            <a:off x="6491115" y="1310829"/>
            <a:ext cx="2452200" cy="435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b="1"/>
              <a:t>L*a/R ~ 0</a:t>
            </a:r>
            <a:endParaRPr b="1"/>
          </a:p>
        </p:txBody>
      </p:sp>
      <p:sp>
        <p:nvSpPr>
          <p:cNvPr id="170" name="Google Shape;170;p30"/>
          <p:cNvSpPr txBox="1"/>
          <p:nvPr/>
        </p:nvSpPr>
        <p:spPr>
          <a:xfrm>
            <a:off x="6491115" y="2975448"/>
            <a:ext cx="2452200" cy="43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L*a/R ~ 1</a:t>
            </a:r>
            <a:endParaRPr b="1"/>
          </a:p>
        </p:txBody>
      </p:sp>
      <p:pic>
        <p:nvPicPr>
          <p:cNvPr id="171" name="Google Shape;171;p30"/>
          <p:cNvPicPr preferRelativeResize="0"/>
          <p:nvPr/>
        </p:nvPicPr>
        <p:blipFill rotWithShape="1">
          <a:blip r:embed="rId5">
            <a:alphaModFix/>
          </a:blip>
          <a:srcRect l="23710" t="33514" r="10426" b="15145"/>
          <a:stretch/>
        </p:blipFill>
        <p:spPr>
          <a:xfrm>
            <a:off x="6490988" y="3425975"/>
            <a:ext cx="2452199" cy="1266925"/>
          </a:xfrm>
          <a:prstGeom prst="rect">
            <a:avLst/>
          </a:prstGeom>
          <a:noFill/>
          <a:ln w="9525" cap="flat" cmpd="sng">
            <a:solidFill>
              <a:schemeClr val="dk2"/>
            </a:solidFill>
            <a:prstDash val="solid"/>
            <a:round/>
            <a:headEnd type="none" w="sm" len="sm"/>
            <a:tailEnd type="none" w="sm" len="sm"/>
          </a:ln>
        </p:spPr>
      </p:pic>
      <p:sp>
        <p:nvSpPr>
          <p:cNvPr id="172" name="Google Shape;172;p30"/>
          <p:cNvSpPr txBox="1"/>
          <p:nvPr/>
        </p:nvSpPr>
        <p:spPr>
          <a:xfrm>
            <a:off x="6491115" y="4708124"/>
            <a:ext cx="2452200" cy="43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L*a/R &gt; 1</a:t>
            </a:r>
            <a:endParaRPr b="1"/>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178" name="Google Shape;17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79" name="Google Shape;179;p31"/>
          <p:cNvPicPr preferRelativeResize="0"/>
          <p:nvPr/>
        </p:nvPicPr>
        <p:blipFill>
          <a:blip r:embed="rId3">
            <a:alphaModFix/>
          </a:blip>
          <a:stretch>
            <a:fillRect/>
          </a:stretch>
        </p:blipFill>
        <p:spPr>
          <a:xfrm>
            <a:off x="1338250" y="452425"/>
            <a:ext cx="6467475" cy="423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Review Questions</a:t>
            </a:r>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nSpc>
                <a:spcPct val="115000"/>
              </a:lnSpc>
              <a:spcBef>
                <a:spcPts val="0"/>
              </a:spcBef>
              <a:spcAft>
                <a:spcPts val="1600"/>
              </a:spcAft>
              <a:buNone/>
            </a:pPr>
            <a:r>
              <a:rPr lang="en" sz="1600" b="1">
                <a:solidFill>
                  <a:srgbClr val="2D3B45"/>
                </a:solidFill>
                <a:highlight>
                  <a:srgbClr val="FFFFFF"/>
                </a:highlight>
                <a:latin typeface="Helvetica Neue"/>
                <a:ea typeface="Helvetica Neue"/>
                <a:cs typeface="Helvetica Neue"/>
                <a:sym typeface="Helvetica Neue"/>
              </a:rPr>
              <a:t>R1: </a:t>
            </a:r>
            <a:r>
              <a:rPr lang="en" sz="1600">
                <a:solidFill>
                  <a:srgbClr val="2D3B45"/>
                </a:solidFill>
                <a:highlight>
                  <a:srgbClr val="FFFFFF"/>
                </a:highlight>
                <a:latin typeface="Helvetica Neue"/>
                <a:ea typeface="Helvetica Neue"/>
                <a:cs typeface="Helvetica Neue"/>
                <a:sym typeface="Helvetica Neue"/>
              </a:rPr>
              <a:t>What is the difference between a host and an end system? List several different types of end systems. Is a web server an end system?</a:t>
            </a:r>
            <a:br>
              <a:rPr lang="en" sz="1600">
                <a:solidFill>
                  <a:srgbClr val="2D3B45"/>
                </a:solidFill>
                <a:highlight>
                  <a:srgbClr val="FFFFFF"/>
                </a:highlight>
                <a:latin typeface="Helvetica Neue"/>
                <a:ea typeface="Helvetica Neue"/>
                <a:cs typeface="Helvetica Neue"/>
                <a:sym typeface="Helvetica Neue"/>
              </a:rPr>
            </a:br>
            <a:r>
              <a:rPr lang="en" sz="1600" b="1">
                <a:solidFill>
                  <a:srgbClr val="2D3B45"/>
                </a:solidFill>
                <a:highlight>
                  <a:srgbClr val="FFFFFF"/>
                </a:highlight>
                <a:latin typeface="Helvetica Neue"/>
                <a:ea typeface="Helvetica Neue"/>
                <a:cs typeface="Helvetica Neue"/>
                <a:sym typeface="Helvetica Neue"/>
              </a:rPr>
              <a:t>R3: </a:t>
            </a:r>
            <a:r>
              <a:rPr lang="en" sz="1600">
                <a:solidFill>
                  <a:srgbClr val="2D3B45"/>
                </a:solidFill>
                <a:highlight>
                  <a:srgbClr val="FFFFFF"/>
                </a:highlight>
                <a:latin typeface="Helvetica Neue"/>
                <a:ea typeface="Helvetica Neue"/>
                <a:cs typeface="Helvetica Neue"/>
                <a:sym typeface="Helvetica Neue"/>
              </a:rPr>
              <a:t>Why are standards important for protocols?</a:t>
            </a:r>
            <a:br>
              <a:rPr lang="en" sz="1600">
                <a:solidFill>
                  <a:srgbClr val="2D3B45"/>
                </a:solidFill>
                <a:highlight>
                  <a:srgbClr val="FFFFFF"/>
                </a:highlight>
                <a:latin typeface="Helvetica Neue"/>
                <a:ea typeface="Helvetica Neue"/>
                <a:cs typeface="Helvetica Neue"/>
                <a:sym typeface="Helvetica Neue"/>
              </a:rPr>
            </a:br>
            <a:r>
              <a:rPr lang="en" sz="1600" b="1">
                <a:solidFill>
                  <a:srgbClr val="2D3B45"/>
                </a:solidFill>
                <a:highlight>
                  <a:srgbClr val="FFFFFF"/>
                </a:highlight>
                <a:latin typeface="Helvetica Neue"/>
                <a:ea typeface="Helvetica Neue"/>
                <a:cs typeface="Helvetica Neue"/>
                <a:sym typeface="Helvetica Neue"/>
              </a:rPr>
              <a:t>R5: </a:t>
            </a:r>
            <a:r>
              <a:rPr lang="en" sz="1600">
                <a:solidFill>
                  <a:srgbClr val="2D3B45"/>
                </a:solidFill>
                <a:highlight>
                  <a:srgbClr val="FFFFFF"/>
                </a:highlight>
                <a:latin typeface="Helvetica Neue"/>
                <a:ea typeface="Helvetica Neue"/>
                <a:cs typeface="Helvetica Neue"/>
                <a:sym typeface="Helvetica Neue"/>
              </a:rPr>
              <a:t>Is HFC transmission rate dedicated or shared among users? Are collisions possible in a downstream HFC channel? Why or why not?</a:t>
            </a:r>
            <a:br>
              <a:rPr lang="en" sz="1600">
                <a:solidFill>
                  <a:srgbClr val="2D3B45"/>
                </a:solidFill>
                <a:highlight>
                  <a:srgbClr val="FFFFFF"/>
                </a:highlight>
                <a:latin typeface="Helvetica Neue"/>
                <a:ea typeface="Helvetica Neue"/>
                <a:cs typeface="Helvetica Neue"/>
                <a:sym typeface="Helvetica Neue"/>
              </a:rPr>
            </a:br>
            <a:r>
              <a:rPr lang="en" sz="1600" b="1">
                <a:solidFill>
                  <a:srgbClr val="2D3B45"/>
                </a:solidFill>
                <a:highlight>
                  <a:srgbClr val="FFFFFF"/>
                </a:highlight>
                <a:latin typeface="Helvetica Neue"/>
                <a:ea typeface="Helvetica Neue"/>
                <a:cs typeface="Helvetica Neue"/>
                <a:sym typeface="Helvetica Neue"/>
              </a:rPr>
              <a:t>R8: </a:t>
            </a:r>
            <a:r>
              <a:rPr lang="en" sz="1600">
                <a:solidFill>
                  <a:srgbClr val="2D3B45"/>
                </a:solidFill>
                <a:highlight>
                  <a:srgbClr val="FFFFFF"/>
                </a:highlight>
                <a:latin typeface="Helvetica Neue"/>
                <a:ea typeface="Helvetica Neue"/>
                <a:cs typeface="Helvetica Neue"/>
                <a:sym typeface="Helvetica Neue"/>
              </a:rPr>
              <a:t>What are some of the physical media ethernet can run over?</a:t>
            </a:r>
            <a:br>
              <a:rPr lang="en" sz="1600">
                <a:solidFill>
                  <a:srgbClr val="2D3B45"/>
                </a:solidFill>
                <a:highlight>
                  <a:srgbClr val="FFFFFF"/>
                </a:highlight>
                <a:latin typeface="Helvetica Neue"/>
                <a:ea typeface="Helvetica Neue"/>
                <a:cs typeface="Helvetica Neue"/>
                <a:sym typeface="Helvetica Neue"/>
              </a:rPr>
            </a:br>
            <a:r>
              <a:rPr lang="en" sz="1600" b="1">
                <a:solidFill>
                  <a:srgbClr val="2D3B45"/>
                </a:solidFill>
                <a:highlight>
                  <a:srgbClr val="FFFFFF"/>
                </a:highlight>
                <a:latin typeface="Helvetica Neue"/>
                <a:ea typeface="Helvetica Neue"/>
                <a:cs typeface="Helvetica Neue"/>
                <a:sym typeface="Helvetica Neue"/>
              </a:rPr>
              <a:t>R11: </a:t>
            </a:r>
            <a:r>
              <a:rPr lang="en" sz="1600">
                <a:solidFill>
                  <a:srgbClr val="2D3B45"/>
                </a:solidFill>
                <a:highlight>
                  <a:srgbClr val="FFFFFF"/>
                </a:highlight>
                <a:latin typeface="Helvetica Neue"/>
                <a:ea typeface="Helvetica Neue"/>
                <a:cs typeface="Helvetica Neue"/>
                <a:sym typeface="Helvetica Neue"/>
              </a:rPr>
              <a:t>Suppose there is exactly one packet switch between a sending host and a receiving host. The transmission rates between the sending host and the switch and between the switch and the receiving host are R1 and R2, respectively. Assuming that the switch uses store-and-forward packet switching, what is the total end-to-end delay to send a packet of length L? (ignore queuing, propagation delay, and processing delay)</a:t>
            </a:r>
            <a:br>
              <a:rPr lang="en" sz="1600">
                <a:solidFill>
                  <a:srgbClr val="2D3B45"/>
                </a:solidFill>
                <a:highlight>
                  <a:srgbClr val="FFFFFF"/>
                </a:highlight>
                <a:latin typeface="Helvetica Neue"/>
                <a:ea typeface="Helvetica Neue"/>
                <a:cs typeface="Helvetica Neue"/>
                <a:sym typeface="Helvetica Neue"/>
              </a:rPr>
            </a:br>
            <a:r>
              <a:rPr lang="en" sz="1600" b="1">
                <a:solidFill>
                  <a:srgbClr val="2D3B45"/>
                </a:solidFill>
                <a:highlight>
                  <a:srgbClr val="FFFFFF"/>
                </a:highlight>
                <a:latin typeface="Helvetica Neue"/>
                <a:ea typeface="Helvetica Neue"/>
                <a:cs typeface="Helvetica Neue"/>
                <a:sym typeface="Helvetica Neue"/>
              </a:rPr>
              <a:t>R14: </a:t>
            </a:r>
            <a:r>
              <a:rPr lang="en" sz="1600">
                <a:solidFill>
                  <a:srgbClr val="2D3B45"/>
                </a:solidFill>
                <a:highlight>
                  <a:srgbClr val="FFFFFF"/>
                </a:highlight>
                <a:latin typeface="Helvetica Neue"/>
                <a:ea typeface="Helvetica Neue"/>
                <a:cs typeface="Helvetica Neue"/>
                <a:sym typeface="Helvetica Neue"/>
              </a:rPr>
              <a:t>Why will two ISPs at the same level of the hierarchy often peer with each other? How does an IXP earn money?</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Example of Queuing Delays</a:t>
            </a:r>
            <a:endParaRPr dirty="0"/>
          </a:p>
        </p:txBody>
      </p:sp>
      <p:sp>
        <p:nvSpPr>
          <p:cNvPr id="185" name="Google Shape;18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u="sng" dirty="0">
                <a:solidFill>
                  <a:schemeClr val="hlink"/>
                </a:solidFill>
                <a:hlinkClick r:id="rId3"/>
              </a:rPr>
              <a:t>https://media.pearsoncmg.com/aw/ecs_kurose_compnetwork_7/cw/content/interactiveanimations/queuing-loss-applet/index.html</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“Real” Internet delays and routes</a:t>
            </a:r>
            <a:endParaRPr dirty="0"/>
          </a:p>
        </p:txBody>
      </p:sp>
      <p:sp>
        <p:nvSpPr>
          <p:cNvPr id="191" name="Google Shape;19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What do “real” Internet delays look like?</a:t>
            </a:r>
            <a:endParaRPr/>
          </a:p>
          <a:p>
            <a:pPr marL="457200" lvl="0" indent="-381000" rtl="0">
              <a:spcBef>
                <a:spcPts val="0"/>
              </a:spcBef>
              <a:spcAft>
                <a:spcPts val="0"/>
              </a:spcAft>
              <a:buSzPts val="2400"/>
              <a:buChar char="●"/>
            </a:pPr>
            <a:r>
              <a:rPr lang="en"/>
              <a:t>The </a:t>
            </a:r>
            <a:r>
              <a:rPr lang="en" b="1"/>
              <a:t>traceroute</a:t>
            </a:r>
            <a:r>
              <a:rPr lang="en"/>
              <a:t> program measures delay from source to router along end-to-end paths to the destination</a:t>
            </a:r>
            <a:endParaRPr/>
          </a:p>
          <a:p>
            <a:pPr marL="457200" lvl="0" indent="-381000" rtl="0">
              <a:spcBef>
                <a:spcPts val="0"/>
              </a:spcBef>
              <a:spcAft>
                <a:spcPts val="0"/>
              </a:spcAft>
              <a:buSzPts val="2400"/>
              <a:buChar char="●"/>
            </a:pPr>
            <a:r>
              <a:rPr lang="en"/>
              <a:t>For all </a:t>
            </a:r>
            <a:r>
              <a:rPr lang="en" i="1"/>
              <a:t>i</a:t>
            </a:r>
            <a:r>
              <a:rPr lang="en"/>
              <a:t>:</a:t>
            </a:r>
            <a:endParaRPr/>
          </a:p>
          <a:p>
            <a:pPr marL="914400" lvl="1" indent="-355600" rtl="0">
              <a:spcBef>
                <a:spcPts val="0"/>
              </a:spcBef>
              <a:spcAft>
                <a:spcPts val="0"/>
              </a:spcAft>
              <a:buSzPts val="2000"/>
              <a:buChar char="○"/>
            </a:pPr>
            <a:r>
              <a:rPr lang="en"/>
              <a:t>Send three packets that will reach each router </a:t>
            </a:r>
            <a:r>
              <a:rPr lang="en" i="1"/>
              <a:t>i</a:t>
            </a:r>
            <a:r>
              <a:rPr lang="en"/>
              <a:t> along path towards destination</a:t>
            </a:r>
            <a:endParaRPr/>
          </a:p>
          <a:p>
            <a:pPr marL="914400" lvl="1" indent="-355600" rtl="0">
              <a:spcBef>
                <a:spcPts val="0"/>
              </a:spcBef>
              <a:spcAft>
                <a:spcPts val="0"/>
              </a:spcAft>
              <a:buSzPts val="2000"/>
              <a:buChar char="○"/>
            </a:pPr>
            <a:r>
              <a:rPr lang="en"/>
              <a:t>Router </a:t>
            </a:r>
            <a:r>
              <a:rPr lang="en" i="1"/>
              <a:t>i</a:t>
            </a:r>
            <a:r>
              <a:rPr lang="en"/>
              <a:t> will return packets to dender</a:t>
            </a:r>
            <a:endParaRPr/>
          </a:p>
          <a:p>
            <a:pPr marL="914400" lvl="1" indent="-355600" rtl="0">
              <a:spcBef>
                <a:spcPts val="0"/>
              </a:spcBef>
              <a:spcAft>
                <a:spcPts val="0"/>
              </a:spcAft>
              <a:buSzPts val="2000"/>
              <a:buChar char="○"/>
            </a:pPr>
            <a:r>
              <a:rPr lang="en"/>
              <a:t>Sender times interval between transmission and reply</a:t>
            </a:r>
            <a:endParaRPr/>
          </a:p>
          <a:p>
            <a:pPr marL="457200" lvl="0" indent="-381000">
              <a:spcBef>
                <a:spcPts val="0"/>
              </a:spcBef>
              <a:spcAft>
                <a:spcPts val="0"/>
              </a:spcAft>
              <a:buSzPts val="2400"/>
              <a:buChar char="●"/>
            </a:pPr>
            <a:r>
              <a:rPr lang="en" u="sng">
                <a:solidFill>
                  <a:schemeClr val="hlink"/>
                </a:solidFill>
                <a:hlinkClick r:id="rId3"/>
              </a:rPr>
              <a:t>http://traceroute.org/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body" idx="1"/>
          </p:nvPr>
        </p:nvSpPr>
        <p:spPr>
          <a:xfrm>
            <a:off x="177600" y="170500"/>
            <a:ext cx="8837700" cy="4398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Traceroute to http://www.clemson.edu (130.127.204.30), 30 hops max, 40 byte packets</a:t>
            </a:r>
            <a:r>
              <a:rPr lang="en" sz="1600"/>
              <a:t/>
            </a:r>
            <a:br>
              <a:rPr lang="en" sz="1600"/>
            </a:br>
            <a:r>
              <a:rPr lang="en" sz="1600"/>
              <a:t> 1  	core-87-router (128.112.128.2)  1.103 ms  0.643 ms  0.453 ms</a:t>
            </a:r>
            <a:br>
              <a:rPr lang="en" sz="1600"/>
            </a:br>
            <a:r>
              <a:rPr lang="en" sz="1600"/>
              <a:t> 2  	border-87-router (128.112.12.142)  0.947 ms  0.718 ms  0.653 ms</a:t>
            </a:r>
            <a:br>
              <a:rPr lang="en" sz="1600"/>
            </a:br>
            <a:r>
              <a:rPr lang="en" sz="1600"/>
              <a:t> 3  	local1.princeton.magpi.net (216.27.98.113)  1.944 ms  2.771 ms  1.914 ms</a:t>
            </a:r>
            <a:br>
              <a:rPr lang="en" sz="1600"/>
            </a:br>
            <a:r>
              <a:rPr lang="en" sz="1600"/>
              <a:t> 4  	216.27.100.18 (216.27.100.18)  2.183 ms  2.162 ms  2.027 ms</a:t>
            </a:r>
            <a:br>
              <a:rPr lang="en" sz="1600"/>
            </a:br>
            <a:r>
              <a:rPr lang="en" sz="1600"/>
              <a:t> 5  	et-1-1-0.4079.rtsw.wash.net.internet2.edu (162.252.70.119)  5.796 ms  5.933 ms  5.639 ms</a:t>
            </a:r>
            <a:br>
              <a:rPr lang="en" sz="1600"/>
            </a:br>
            <a:r>
              <a:rPr lang="en" sz="1600"/>
              <a:t> 6  	et-5-0-0.4079.rtsw.rale.net.internet2.edu (162.252.70.120)  10.592 ms  10.635 ms  14.369 ms</a:t>
            </a:r>
            <a:br>
              <a:rPr lang="en" sz="1600"/>
            </a:br>
            <a:r>
              <a:rPr lang="en" sz="1600"/>
              <a:t> 7  	205-186-224-49.generic.sclightrail.net (205.186.224.49)  16.098 ms  16.294 ms  16.170 ms</a:t>
            </a:r>
            <a:br>
              <a:rPr lang="en" sz="1600"/>
            </a:br>
            <a:r>
              <a:rPr lang="en" sz="1600"/>
              <a:t> 8  	* * *</a:t>
            </a:r>
            <a:br>
              <a:rPr lang="en" sz="1600"/>
            </a:br>
            <a:r>
              <a:rPr lang="en" sz="1600"/>
              <a:t> 9  	205-186-62-89.generic.c-light.net (205.186.62.89)  19.316 ms  19.462 ms  20.118 ms</a:t>
            </a:r>
            <a:br>
              <a:rPr lang="en" sz="1600"/>
            </a:br>
            <a:r>
              <a:rPr lang="en" sz="1600"/>
              <a:t>10  	205-186-62-88.generic.c-light.net (205.186.62.88)  19.315 ms  19.799 ms  19.000 ms</a:t>
            </a:r>
            <a:br>
              <a:rPr lang="en" sz="1600"/>
            </a:br>
            <a:r>
              <a:rPr lang="en" sz="1600"/>
              <a:t>11  	130.127.3.186 (130.127.3.186)  20.691 ms  20.787 ms 130.127.3.185 (130.127.3.185)  20.982 ms</a:t>
            </a:r>
            <a:br>
              <a:rPr lang="en" sz="1600"/>
            </a:br>
            <a:r>
              <a:rPr lang="en" sz="1600"/>
              <a:t>12  	130.127.3.152 (130.127.3.152)  20.321 ms  20.248 ms 130.127.3.64 (130.127.3.64)  20.626 ms</a:t>
            </a:r>
            <a:br>
              <a:rPr lang="en" sz="1600"/>
            </a:br>
            <a:r>
              <a:rPr lang="en" sz="1600"/>
              <a:t>13  	130.127.3.102 (130.127.3.102)  20.676 ms </a:t>
            </a:r>
            <a:br>
              <a:rPr lang="en" sz="1600"/>
            </a:br>
            <a:r>
              <a:rPr lang="en" sz="1600"/>
              <a:t>	130.127.204.30 (130.127.204.30)  20.641 ms </a:t>
            </a:r>
            <a:br>
              <a:rPr lang="en" sz="1600"/>
            </a:br>
            <a:r>
              <a:rPr lang="en" sz="1600"/>
              <a:t>	130.127.3.102 (130.127.3.102)  20.733 ms</a:t>
            </a:r>
            <a:endParaRPr sz="1600"/>
          </a:p>
          <a:p>
            <a:pPr marL="0" lvl="0" indent="0">
              <a:spcBef>
                <a:spcPts val="1600"/>
              </a:spcBef>
              <a:spcAft>
                <a:spcPts val="1600"/>
              </a:spcAft>
              <a:buNone/>
            </a:pP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Class Activity</a:t>
            </a:r>
            <a:endParaRPr dirty="0"/>
          </a:p>
        </p:txBody>
      </p:sp>
      <p:sp>
        <p:nvSpPr>
          <p:cNvPr id="202" name="Google Shape;20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Go to </a:t>
            </a:r>
            <a:r>
              <a:rPr lang="en" u="sng">
                <a:solidFill>
                  <a:schemeClr val="accent5"/>
                </a:solidFill>
                <a:hlinkClick r:id="rId3"/>
              </a:rPr>
              <a:t>http://traceroute.org/</a:t>
            </a:r>
            <a:endParaRPr/>
          </a:p>
          <a:p>
            <a:pPr marL="457200" lvl="0" indent="-381000" rtl="0">
              <a:spcBef>
                <a:spcPts val="0"/>
              </a:spcBef>
              <a:spcAft>
                <a:spcPts val="0"/>
              </a:spcAft>
              <a:buSzPts val="2400"/>
              <a:buChar char="●"/>
            </a:pPr>
            <a:r>
              <a:rPr lang="en"/>
              <a:t>Who can find the shortest hop delay? The longest hop delay?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Packet Loss</a:t>
            </a:r>
            <a:endParaRPr dirty="0"/>
          </a:p>
        </p:txBody>
      </p:sp>
      <p:sp>
        <p:nvSpPr>
          <p:cNvPr id="208" name="Google Shape;20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Packet queues have finite capacity</a:t>
            </a:r>
            <a:endParaRPr/>
          </a:p>
          <a:p>
            <a:pPr marL="457200" lvl="0" indent="-381000" rtl="0">
              <a:spcBef>
                <a:spcPts val="0"/>
              </a:spcBef>
              <a:spcAft>
                <a:spcPts val="0"/>
              </a:spcAft>
              <a:buSzPts val="2400"/>
              <a:buChar char="●"/>
            </a:pPr>
            <a:r>
              <a:rPr lang="en"/>
              <a:t>Possible to have a packet arrive and not have space for it</a:t>
            </a:r>
            <a:endParaRPr/>
          </a:p>
          <a:p>
            <a:pPr marL="914400" lvl="1" indent="-355600" rtl="0">
              <a:spcBef>
                <a:spcPts val="0"/>
              </a:spcBef>
              <a:spcAft>
                <a:spcPts val="0"/>
              </a:spcAft>
              <a:buSzPts val="2000"/>
              <a:buChar char="○"/>
            </a:pPr>
            <a:r>
              <a:rPr lang="en"/>
              <a:t>Packet is </a:t>
            </a:r>
            <a:r>
              <a:rPr lang="en" i="1"/>
              <a:t>dropped </a:t>
            </a:r>
            <a:r>
              <a:rPr lang="en"/>
              <a:t>(i.e. lost)</a:t>
            </a:r>
            <a:endParaRPr/>
          </a:p>
          <a:p>
            <a:pPr marL="457200" lvl="0" indent="-381000" rtl="0">
              <a:spcBef>
                <a:spcPts val="0"/>
              </a:spcBef>
              <a:spcAft>
                <a:spcPts val="0"/>
              </a:spcAft>
              <a:buSzPts val="2400"/>
              <a:buChar char="●"/>
            </a:pPr>
            <a:r>
              <a:rPr lang="en"/>
              <a:t>Lost packet can be retransmitted by previous node, by the origin node, or not at all</a:t>
            </a:r>
            <a:endParaRPr/>
          </a:p>
          <a:p>
            <a:pPr marL="457200" lvl="0" indent="-381000">
              <a:spcBef>
                <a:spcPts val="0"/>
              </a:spcBef>
              <a:spcAft>
                <a:spcPts val="0"/>
              </a:spcAft>
              <a:buSzPts val="2400"/>
              <a:buChar char="●"/>
            </a:pPr>
            <a:r>
              <a:rPr lang="en"/>
              <a:t>Packets can also be</a:t>
            </a:r>
            <a:br>
              <a:rPr lang="en"/>
            </a:br>
            <a:r>
              <a:rPr lang="en"/>
              <a:t>dropped if they are </a:t>
            </a:r>
            <a:br>
              <a:rPr lang="en"/>
            </a:br>
            <a:r>
              <a:rPr lang="en"/>
              <a:t>corrupted in transit</a:t>
            </a:r>
            <a:endParaRPr/>
          </a:p>
        </p:txBody>
      </p:sp>
      <p:pic>
        <p:nvPicPr>
          <p:cNvPr id="209" name="Google Shape;209;p36"/>
          <p:cNvPicPr preferRelativeResize="0"/>
          <p:nvPr/>
        </p:nvPicPr>
        <p:blipFill rotWithShape="1">
          <a:blip r:embed="rId3">
            <a:alphaModFix/>
          </a:blip>
          <a:srcRect b="6384"/>
          <a:stretch/>
        </p:blipFill>
        <p:spPr>
          <a:xfrm>
            <a:off x="4128425" y="3217450"/>
            <a:ext cx="4849550" cy="1769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Throughput</a:t>
            </a:r>
            <a:endParaRPr dirty="0"/>
          </a:p>
        </p:txBody>
      </p:sp>
      <p:sp>
        <p:nvSpPr>
          <p:cNvPr id="215" name="Google Shape;21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Throughput: the rate (bits/time unit) at which bits are transferred between sender and receiver</a:t>
            </a:r>
            <a:endParaRPr/>
          </a:p>
          <a:p>
            <a:pPr marL="914400" lvl="1" indent="-355600" rtl="0">
              <a:spcBef>
                <a:spcPts val="0"/>
              </a:spcBef>
              <a:spcAft>
                <a:spcPts val="0"/>
              </a:spcAft>
              <a:buSzPts val="2000"/>
              <a:buChar char="○"/>
            </a:pPr>
            <a:r>
              <a:rPr lang="en"/>
              <a:t>Instantaneous throughput: rate at a given point in time</a:t>
            </a:r>
            <a:endParaRPr/>
          </a:p>
          <a:p>
            <a:pPr marL="914400" lvl="1" indent="-355600">
              <a:spcBef>
                <a:spcPts val="0"/>
              </a:spcBef>
              <a:spcAft>
                <a:spcPts val="0"/>
              </a:spcAft>
              <a:buSzPts val="2000"/>
              <a:buChar char="○"/>
            </a:pPr>
            <a:r>
              <a:rPr lang="en"/>
              <a:t>Average throughout: rate over longer periods of time</a:t>
            </a:r>
            <a:endParaRPr/>
          </a:p>
        </p:txBody>
      </p:sp>
      <p:pic>
        <p:nvPicPr>
          <p:cNvPr id="216" name="Google Shape;216;p37"/>
          <p:cNvPicPr preferRelativeResize="0"/>
          <p:nvPr/>
        </p:nvPicPr>
        <p:blipFill>
          <a:blip r:embed="rId3">
            <a:alphaModFix/>
          </a:blip>
          <a:stretch>
            <a:fillRect/>
          </a:stretch>
        </p:blipFill>
        <p:spPr>
          <a:xfrm>
            <a:off x="109313" y="2817163"/>
            <a:ext cx="8905875" cy="2085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Throughput</a:t>
            </a:r>
            <a:endParaRPr dirty="0"/>
          </a:p>
        </p:txBody>
      </p:sp>
      <p:sp>
        <p:nvSpPr>
          <p:cNvPr id="222" name="Google Shape;222;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spcBef>
                <a:spcPts val="0"/>
              </a:spcBef>
              <a:spcAft>
                <a:spcPts val="0"/>
              </a:spcAft>
              <a:buSzPts val="2400"/>
              <a:buChar char="●"/>
            </a:pPr>
            <a:r>
              <a:rPr lang="en" b="1">
                <a:highlight>
                  <a:srgbClr val="B6D7A8"/>
                </a:highlight>
              </a:rPr>
              <a:t>What is the average end-end throughput? (R</a:t>
            </a:r>
            <a:r>
              <a:rPr lang="en" b="1" baseline="-25000">
                <a:highlight>
                  <a:srgbClr val="B6D7A8"/>
                </a:highlight>
              </a:rPr>
              <a:t>s</a:t>
            </a:r>
            <a:r>
              <a:rPr lang="en" b="1">
                <a:highlight>
                  <a:srgbClr val="B6D7A8"/>
                </a:highlight>
              </a:rPr>
              <a:t> &lt; R</a:t>
            </a:r>
            <a:r>
              <a:rPr lang="en" b="1" baseline="-25000">
                <a:highlight>
                  <a:srgbClr val="B6D7A8"/>
                </a:highlight>
              </a:rPr>
              <a:t>c</a:t>
            </a:r>
            <a:r>
              <a:rPr lang="en" b="1">
                <a:highlight>
                  <a:srgbClr val="B6D7A8"/>
                </a:highlight>
              </a:rPr>
              <a:t>)</a:t>
            </a:r>
            <a:endParaRPr b="1">
              <a:highlight>
                <a:srgbClr val="B6D7A8"/>
              </a:highlight>
            </a:endParaRPr>
          </a:p>
        </p:txBody>
      </p:sp>
      <p:pic>
        <p:nvPicPr>
          <p:cNvPr id="223" name="Google Shape;223;p38"/>
          <p:cNvPicPr preferRelativeResize="0"/>
          <p:nvPr/>
        </p:nvPicPr>
        <p:blipFill>
          <a:blip r:embed="rId3">
            <a:alphaModFix/>
          </a:blip>
          <a:stretch>
            <a:fillRect/>
          </a:stretch>
        </p:blipFill>
        <p:spPr>
          <a:xfrm>
            <a:off x="828675" y="2047875"/>
            <a:ext cx="7486650" cy="1047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Throughput</a:t>
            </a:r>
            <a:endParaRPr dirty="0"/>
          </a:p>
        </p:txBody>
      </p:sp>
      <p:sp>
        <p:nvSpPr>
          <p:cNvPr id="229" name="Google Shape;22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b="1">
                <a:highlight>
                  <a:srgbClr val="B6D7A8"/>
                </a:highlight>
              </a:rPr>
              <a:t>What is the average end-end throughput? (R</a:t>
            </a:r>
            <a:r>
              <a:rPr lang="en" b="1" baseline="-25000">
                <a:highlight>
                  <a:srgbClr val="B6D7A8"/>
                </a:highlight>
              </a:rPr>
              <a:t>s</a:t>
            </a:r>
            <a:r>
              <a:rPr lang="en" b="1">
                <a:highlight>
                  <a:srgbClr val="B6D7A8"/>
                </a:highlight>
              </a:rPr>
              <a:t> &gt; R</a:t>
            </a:r>
            <a:r>
              <a:rPr lang="en" b="1" baseline="-25000">
                <a:highlight>
                  <a:srgbClr val="B6D7A8"/>
                </a:highlight>
              </a:rPr>
              <a:t>c</a:t>
            </a:r>
            <a:r>
              <a:rPr lang="en" b="1">
                <a:highlight>
                  <a:srgbClr val="B6D7A8"/>
                </a:highlight>
              </a:rPr>
              <a:t>)</a:t>
            </a:r>
            <a:endParaRPr b="1">
              <a:highlight>
                <a:srgbClr val="B6D7A8"/>
              </a:highlight>
            </a:endParaRPr>
          </a:p>
          <a:p>
            <a:pPr marL="0" lvl="0" indent="0" rtl="0">
              <a:spcBef>
                <a:spcPts val="1600"/>
              </a:spcBef>
              <a:spcAft>
                <a:spcPts val="0"/>
              </a:spcAft>
              <a:buNone/>
            </a:pPr>
            <a:endParaRPr b="1"/>
          </a:p>
          <a:p>
            <a:pPr marL="0" lvl="0" indent="0" rtl="0">
              <a:spcBef>
                <a:spcPts val="1600"/>
              </a:spcBef>
              <a:spcAft>
                <a:spcPts val="1600"/>
              </a:spcAft>
              <a:buNone/>
            </a:pPr>
            <a:endParaRPr/>
          </a:p>
        </p:txBody>
      </p:sp>
      <p:pic>
        <p:nvPicPr>
          <p:cNvPr id="230" name="Google Shape;230;p39"/>
          <p:cNvPicPr preferRelativeResize="0"/>
          <p:nvPr/>
        </p:nvPicPr>
        <p:blipFill>
          <a:blip r:embed="rId3">
            <a:alphaModFix/>
          </a:blip>
          <a:stretch>
            <a:fillRect/>
          </a:stretch>
        </p:blipFill>
        <p:spPr>
          <a:xfrm>
            <a:off x="828675" y="2076450"/>
            <a:ext cx="7486650" cy="99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40"/>
          <p:cNvPicPr preferRelativeResize="0"/>
          <p:nvPr/>
        </p:nvPicPr>
        <p:blipFill>
          <a:blip r:embed="rId3">
            <a:alphaModFix/>
          </a:blip>
          <a:stretch>
            <a:fillRect/>
          </a:stretch>
        </p:blipFill>
        <p:spPr>
          <a:xfrm>
            <a:off x="4391013" y="-12"/>
            <a:ext cx="4752975" cy="5000625"/>
          </a:xfrm>
          <a:prstGeom prst="rect">
            <a:avLst/>
          </a:prstGeom>
          <a:noFill/>
          <a:ln>
            <a:noFill/>
          </a:ln>
        </p:spPr>
      </p:pic>
      <p:sp>
        <p:nvSpPr>
          <p:cNvPr id="236" name="Google Shape;236;p40"/>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Throughput</a:t>
            </a:r>
            <a:endParaRPr dirty="0"/>
          </a:p>
        </p:txBody>
      </p:sp>
      <p:sp>
        <p:nvSpPr>
          <p:cNvPr id="237" name="Google Shape;237;p40"/>
          <p:cNvSpPr txBox="1">
            <a:spLocks noGrp="1"/>
          </p:cNvSpPr>
          <p:nvPr>
            <p:ph type="body" idx="1"/>
          </p:nvPr>
        </p:nvSpPr>
        <p:spPr>
          <a:xfrm>
            <a:off x="311700" y="1152475"/>
            <a:ext cx="4341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Bottleneck link: the link on the end-to-end path that constrains end-to-end throughput</a:t>
            </a:r>
            <a:endParaRPr/>
          </a:p>
          <a:p>
            <a:pPr marL="457200" lvl="0" indent="-381000" rtl="0">
              <a:spcBef>
                <a:spcPts val="0"/>
              </a:spcBef>
              <a:spcAft>
                <a:spcPts val="0"/>
              </a:spcAft>
              <a:buSzPts val="2400"/>
              <a:buChar char="●"/>
            </a:pPr>
            <a:r>
              <a:rPr lang="en"/>
              <a:t>Per-connection end-end throughput: min(R</a:t>
            </a:r>
            <a:r>
              <a:rPr lang="en" baseline="-25000"/>
              <a:t>c</a:t>
            </a:r>
            <a:r>
              <a:rPr lang="en"/>
              <a:t>, R</a:t>
            </a:r>
            <a:r>
              <a:rPr lang="en" baseline="-25000"/>
              <a:t>s</a:t>
            </a:r>
            <a:r>
              <a:rPr lang="en"/>
              <a:t>, R/10)</a:t>
            </a:r>
            <a:endParaRPr/>
          </a:p>
          <a:p>
            <a:pPr marL="457200" lvl="0" indent="-381000">
              <a:spcBef>
                <a:spcPts val="0"/>
              </a:spcBef>
              <a:spcAft>
                <a:spcPts val="0"/>
              </a:spcAft>
              <a:buSzPts val="2400"/>
              <a:buChar char="●"/>
            </a:pPr>
            <a:r>
              <a:rPr lang="en"/>
              <a:t>In practice, R</a:t>
            </a:r>
            <a:r>
              <a:rPr lang="en" baseline="-25000"/>
              <a:t>c</a:t>
            </a:r>
            <a:r>
              <a:rPr lang="en"/>
              <a:t> or R</a:t>
            </a:r>
            <a:r>
              <a:rPr lang="en" baseline="-25000"/>
              <a:t>s</a:t>
            </a:r>
            <a:r>
              <a:rPr lang="en"/>
              <a:t> are usually the bottleneck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41"/>
        <p:cNvGrpSpPr/>
        <p:nvPr/>
      </p:nvGrpSpPr>
      <p:grpSpPr>
        <a:xfrm>
          <a:off x="0" y="0"/>
          <a:ext cx="0" cy="0"/>
          <a:chOff x="0" y="0"/>
          <a:chExt cx="0" cy="0"/>
        </a:xfrm>
      </p:grpSpPr>
      <p:sp>
        <p:nvSpPr>
          <p:cNvPr id="242" name="Google Shape;242;p41"/>
          <p:cNvSpPr txBox="1">
            <a:spLocks noGrp="1"/>
          </p:cNvSpPr>
          <p:nvPr>
            <p:ph type="body" idx="1"/>
          </p:nvPr>
        </p:nvSpPr>
        <p:spPr>
          <a:xfrm>
            <a:off x="311700" y="229225"/>
            <a:ext cx="8520600" cy="433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200"/>
              <a:t>Suppose you need to deliver 40 terabytes of data to your co-workers in Atlanta (200 km). You have an available 100 Mbps dedicated link for data transfer. </a:t>
            </a:r>
            <a:endParaRPr sz="2200"/>
          </a:p>
          <a:p>
            <a:pPr marL="0" lvl="0" indent="0" rtl="0">
              <a:spcBef>
                <a:spcPts val="1600"/>
              </a:spcBef>
              <a:spcAft>
                <a:spcPts val="0"/>
              </a:spcAft>
              <a:buNone/>
            </a:pPr>
            <a:r>
              <a:rPr lang="en" sz="2200"/>
              <a:t>Alternatively, your friend raises homing pigeons and would be willing to let you borrow one. You have a single 1 TB SD card you can strap to the pigeon. Assume pigeons can fly 1000 km per day and that it takes no time to copy to/from the SD card. </a:t>
            </a:r>
            <a:endParaRPr sz="2200"/>
          </a:p>
          <a:p>
            <a:pPr marL="0" lvl="0" indent="0" rtl="0">
              <a:spcBef>
                <a:spcPts val="1600"/>
              </a:spcBef>
              <a:spcAft>
                <a:spcPts val="0"/>
              </a:spcAft>
              <a:buNone/>
            </a:pPr>
            <a:r>
              <a:rPr lang="en" sz="2200" b="1"/>
              <a:t>What would be faster?</a:t>
            </a:r>
            <a:endParaRPr sz="2200" b="1"/>
          </a:p>
          <a:p>
            <a:pPr marL="457200" lvl="0" indent="-368300" rtl="0">
              <a:spcBef>
                <a:spcPts val="1600"/>
              </a:spcBef>
              <a:spcAft>
                <a:spcPts val="0"/>
              </a:spcAft>
              <a:buSzPts val="2200"/>
              <a:buAutoNum type="alphaUcPeriod"/>
            </a:pPr>
            <a:r>
              <a:rPr lang="en" sz="2200" b="1"/>
              <a:t>Dedicated 100 Mbps link</a:t>
            </a:r>
            <a:endParaRPr sz="2200" b="1"/>
          </a:p>
          <a:p>
            <a:pPr marL="457200" lvl="0" indent="-368300" rtl="0">
              <a:spcBef>
                <a:spcPts val="0"/>
              </a:spcBef>
              <a:spcAft>
                <a:spcPts val="0"/>
              </a:spcAft>
              <a:buSzPts val="2200"/>
              <a:buAutoNum type="alphaUcPeriod"/>
            </a:pPr>
            <a:r>
              <a:rPr lang="en" sz="2200" b="1"/>
              <a:t>Pidgeon</a:t>
            </a:r>
            <a:endParaRPr sz="2200" b="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261725"/>
            <a:ext cx="8520600" cy="44013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What are potential sources of packet delay? Packet loss?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46"/>
        <p:cNvGrpSpPr/>
        <p:nvPr/>
      </p:nvGrpSpPr>
      <p:grpSpPr>
        <a:xfrm>
          <a:off x="0" y="0"/>
          <a:ext cx="0" cy="0"/>
          <a:chOff x="0" y="0"/>
          <a:chExt cx="0" cy="0"/>
        </a:xfrm>
      </p:grpSpPr>
      <p:sp>
        <p:nvSpPr>
          <p:cNvPr id="247" name="Google Shape;247;p42"/>
          <p:cNvSpPr txBox="1">
            <a:spLocks noGrp="1"/>
          </p:cNvSpPr>
          <p:nvPr>
            <p:ph type="body" idx="1"/>
          </p:nvPr>
        </p:nvSpPr>
        <p:spPr>
          <a:xfrm>
            <a:off x="311700" y="229225"/>
            <a:ext cx="8520600" cy="433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200"/>
              <a:t>Suppose you need to deliver 40 terabytes of data to your co-workers in Atlanta (200 km). You have an available 100 Mbps dedicated link for data transfer. </a:t>
            </a:r>
            <a:endParaRPr sz="2200"/>
          </a:p>
          <a:p>
            <a:pPr marL="0" lvl="0" indent="0" rtl="0">
              <a:spcBef>
                <a:spcPts val="1600"/>
              </a:spcBef>
              <a:spcAft>
                <a:spcPts val="0"/>
              </a:spcAft>
              <a:buNone/>
            </a:pPr>
            <a:r>
              <a:rPr lang="en" sz="2200"/>
              <a:t>Alternatively, your friend raises homing pigeons and would be willing to let you borrow one. You have a single 1 TB SD card you can strap to the pigeon. Assume pigeons can fly 1000 km per day and that it takes no time to copy to/from the SD card. </a:t>
            </a:r>
            <a:endParaRPr sz="2200"/>
          </a:p>
          <a:p>
            <a:pPr marL="0" lvl="0" indent="0" rtl="0">
              <a:spcBef>
                <a:spcPts val="1600"/>
              </a:spcBef>
              <a:spcAft>
                <a:spcPts val="1600"/>
              </a:spcAft>
              <a:buNone/>
            </a:pPr>
            <a:r>
              <a:rPr lang="en" sz="2200" b="1"/>
              <a:t>Roughly how long would it take to use the dedicated link?</a:t>
            </a:r>
            <a:endParaRPr sz="2200" b="1"/>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51"/>
        <p:cNvGrpSpPr/>
        <p:nvPr/>
      </p:nvGrpSpPr>
      <p:grpSpPr>
        <a:xfrm>
          <a:off x="0" y="0"/>
          <a:ext cx="0" cy="0"/>
          <a:chOff x="0" y="0"/>
          <a:chExt cx="0" cy="0"/>
        </a:xfrm>
      </p:grpSpPr>
      <p:sp>
        <p:nvSpPr>
          <p:cNvPr id="252" name="Google Shape;252;p43"/>
          <p:cNvSpPr txBox="1">
            <a:spLocks noGrp="1"/>
          </p:cNvSpPr>
          <p:nvPr>
            <p:ph type="body" idx="1"/>
          </p:nvPr>
        </p:nvSpPr>
        <p:spPr>
          <a:xfrm>
            <a:off x="311700" y="229225"/>
            <a:ext cx="8520600" cy="433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200"/>
              <a:t>Suppose you need to deliver 40 terabytes of data to your co-workers in Atlanta (200 km). You have an available 100 Mbps dedicated link for data transfer. </a:t>
            </a:r>
            <a:endParaRPr sz="2200"/>
          </a:p>
          <a:p>
            <a:pPr marL="0" lvl="0" indent="0" rtl="0">
              <a:spcBef>
                <a:spcPts val="1600"/>
              </a:spcBef>
              <a:spcAft>
                <a:spcPts val="0"/>
              </a:spcAft>
              <a:buNone/>
            </a:pPr>
            <a:r>
              <a:rPr lang="en" sz="2200"/>
              <a:t>Alternatively, your friend raises homing pigeons and would be willing to let you borrow one. You have a single 1 TB SD card you can strap to the pigeon. Assume pigeons can fly 1000 km per day and that it takes no time to copy to/from the SD card. </a:t>
            </a:r>
            <a:endParaRPr sz="2200"/>
          </a:p>
          <a:p>
            <a:pPr marL="0" lvl="0" indent="0" rtl="0">
              <a:spcBef>
                <a:spcPts val="1600"/>
              </a:spcBef>
              <a:spcAft>
                <a:spcPts val="1600"/>
              </a:spcAft>
              <a:buNone/>
            </a:pPr>
            <a:r>
              <a:rPr lang="en" sz="2200" b="1"/>
              <a:t>Roughly how long would it take to use the pigeon?</a:t>
            </a:r>
            <a:endParaRPr sz="22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56"/>
        <p:cNvGrpSpPr/>
        <p:nvPr/>
      </p:nvGrpSpPr>
      <p:grpSpPr>
        <a:xfrm>
          <a:off x="0" y="0"/>
          <a:ext cx="0" cy="0"/>
          <a:chOff x="0" y="0"/>
          <a:chExt cx="0" cy="0"/>
        </a:xfrm>
      </p:grpSpPr>
      <p:sp>
        <p:nvSpPr>
          <p:cNvPr id="257" name="Google Shape;257;p44"/>
          <p:cNvSpPr txBox="1">
            <a:spLocks noGrp="1"/>
          </p:cNvSpPr>
          <p:nvPr>
            <p:ph type="body" idx="1"/>
          </p:nvPr>
        </p:nvSpPr>
        <p:spPr>
          <a:xfrm>
            <a:off x="311700" y="229225"/>
            <a:ext cx="8520600" cy="433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t>What is the biggest source of delay for the 100 Mbps dedicated link?</a:t>
            </a:r>
            <a:endParaRPr b="1"/>
          </a:p>
          <a:p>
            <a:pPr marL="457200" lvl="0" indent="-381000" rtl="0">
              <a:spcBef>
                <a:spcPts val="1600"/>
              </a:spcBef>
              <a:spcAft>
                <a:spcPts val="0"/>
              </a:spcAft>
              <a:buSzPts val="2400"/>
              <a:buAutoNum type="alphaUcPeriod"/>
            </a:pPr>
            <a:r>
              <a:rPr lang="en" b="1"/>
              <a:t>D</a:t>
            </a:r>
            <a:r>
              <a:rPr lang="en" b="1" baseline="-25000"/>
              <a:t>nodal</a:t>
            </a:r>
            <a:endParaRPr b="1" baseline="-25000"/>
          </a:p>
          <a:p>
            <a:pPr marL="457200" lvl="0" indent="-381000" rtl="0">
              <a:spcBef>
                <a:spcPts val="0"/>
              </a:spcBef>
              <a:spcAft>
                <a:spcPts val="0"/>
              </a:spcAft>
              <a:buSzPts val="2400"/>
              <a:buAutoNum type="alphaUcPeriod"/>
            </a:pPr>
            <a:r>
              <a:rPr lang="en" b="1"/>
              <a:t>D</a:t>
            </a:r>
            <a:r>
              <a:rPr lang="en" b="1" baseline="-25000"/>
              <a:t>queuing</a:t>
            </a:r>
            <a:endParaRPr b="1" baseline="-25000"/>
          </a:p>
          <a:p>
            <a:pPr marL="457200" lvl="0" indent="-381000" rtl="0">
              <a:spcBef>
                <a:spcPts val="0"/>
              </a:spcBef>
              <a:spcAft>
                <a:spcPts val="0"/>
              </a:spcAft>
              <a:buSzPts val="2400"/>
              <a:buAutoNum type="alphaUcPeriod"/>
            </a:pPr>
            <a:r>
              <a:rPr lang="en" b="1"/>
              <a:t>D</a:t>
            </a:r>
            <a:r>
              <a:rPr lang="en" b="1" baseline="-25000"/>
              <a:t>transmission</a:t>
            </a:r>
            <a:endParaRPr b="1" baseline="-25000"/>
          </a:p>
          <a:p>
            <a:pPr marL="457200" lvl="0" indent="-381000" rtl="0">
              <a:spcBef>
                <a:spcPts val="0"/>
              </a:spcBef>
              <a:spcAft>
                <a:spcPts val="0"/>
              </a:spcAft>
              <a:buSzPts val="2400"/>
              <a:buAutoNum type="alphaUcPeriod"/>
            </a:pPr>
            <a:r>
              <a:rPr lang="en" b="1"/>
              <a:t>D</a:t>
            </a:r>
            <a:r>
              <a:rPr lang="en" b="1" baseline="-25000"/>
              <a:t>propagate</a:t>
            </a:r>
            <a:endParaRPr b="1" baseline="-25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261"/>
        <p:cNvGrpSpPr/>
        <p:nvPr/>
      </p:nvGrpSpPr>
      <p:grpSpPr>
        <a:xfrm>
          <a:off x="0" y="0"/>
          <a:ext cx="0" cy="0"/>
          <a:chOff x="0" y="0"/>
          <a:chExt cx="0" cy="0"/>
        </a:xfrm>
      </p:grpSpPr>
      <p:sp>
        <p:nvSpPr>
          <p:cNvPr id="262" name="Google Shape;262;p45"/>
          <p:cNvSpPr txBox="1">
            <a:spLocks noGrp="1"/>
          </p:cNvSpPr>
          <p:nvPr>
            <p:ph type="body" idx="1"/>
          </p:nvPr>
        </p:nvSpPr>
        <p:spPr>
          <a:xfrm>
            <a:off x="311700" y="229225"/>
            <a:ext cx="8520600" cy="433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t>What is the biggest source of delay for the pigeon?</a:t>
            </a:r>
            <a:endParaRPr b="1"/>
          </a:p>
          <a:p>
            <a:pPr marL="457200" lvl="0" indent="-381000" rtl="0">
              <a:spcBef>
                <a:spcPts val="1600"/>
              </a:spcBef>
              <a:spcAft>
                <a:spcPts val="0"/>
              </a:spcAft>
              <a:buSzPts val="2400"/>
              <a:buAutoNum type="alphaUcPeriod"/>
            </a:pPr>
            <a:r>
              <a:rPr lang="en" b="1"/>
              <a:t>D</a:t>
            </a:r>
            <a:r>
              <a:rPr lang="en" b="1" baseline="-25000"/>
              <a:t>nodal</a:t>
            </a:r>
            <a:endParaRPr b="1" baseline="-25000"/>
          </a:p>
          <a:p>
            <a:pPr marL="457200" lvl="0" indent="-381000" rtl="0">
              <a:spcBef>
                <a:spcPts val="0"/>
              </a:spcBef>
              <a:spcAft>
                <a:spcPts val="0"/>
              </a:spcAft>
              <a:buSzPts val="2400"/>
              <a:buAutoNum type="alphaUcPeriod"/>
            </a:pPr>
            <a:r>
              <a:rPr lang="en" b="1"/>
              <a:t>D</a:t>
            </a:r>
            <a:r>
              <a:rPr lang="en" b="1" baseline="-25000"/>
              <a:t>queuing</a:t>
            </a:r>
            <a:endParaRPr b="1" baseline="-25000"/>
          </a:p>
          <a:p>
            <a:pPr marL="457200" lvl="0" indent="-381000" rtl="0">
              <a:spcBef>
                <a:spcPts val="0"/>
              </a:spcBef>
              <a:spcAft>
                <a:spcPts val="0"/>
              </a:spcAft>
              <a:buSzPts val="2400"/>
              <a:buAutoNum type="alphaUcPeriod"/>
            </a:pPr>
            <a:r>
              <a:rPr lang="en" b="1"/>
              <a:t>D</a:t>
            </a:r>
            <a:r>
              <a:rPr lang="en" b="1" baseline="-25000"/>
              <a:t>transmission</a:t>
            </a:r>
            <a:endParaRPr b="1" baseline="-25000"/>
          </a:p>
          <a:p>
            <a:pPr marL="457200" lvl="0" indent="-381000" rtl="0">
              <a:spcBef>
                <a:spcPts val="0"/>
              </a:spcBef>
              <a:spcAft>
                <a:spcPts val="0"/>
              </a:spcAft>
              <a:buSzPts val="2400"/>
              <a:buAutoNum type="alphaUcPeriod"/>
            </a:pPr>
            <a:r>
              <a:rPr lang="en" b="1"/>
              <a:t>D</a:t>
            </a:r>
            <a:r>
              <a:rPr lang="en" b="1" baseline="-25000"/>
              <a:t>propagate</a:t>
            </a:r>
            <a:endParaRPr b="1" baseline="-25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Before Next Class</a:t>
            </a:r>
            <a:endParaRPr/>
          </a:p>
        </p:txBody>
      </p:sp>
      <p:sp>
        <p:nvSpPr>
          <p:cNvPr id="268" name="Google Shape;268;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Read Section 1.5, 2.1</a:t>
            </a:r>
            <a:endParaRPr/>
          </a:p>
          <a:p>
            <a:pPr marL="457200" lvl="0" indent="-381000" rtl="0">
              <a:spcBef>
                <a:spcPts val="0"/>
              </a:spcBef>
              <a:spcAft>
                <a:spcPts val="0"/>
              </a:spcAft>
              <a:buSzPts val="2400"/>
              <a:buChar char="●"/>
            </a:pPr>
            <a:r>
              <a:rPr lang="en"/>
              <a:t>Complete 2 of the following problems</a:t>
            </a:r>
            <a:endParaRPr/>
          </a:p>
          <a:p>
            <a:pPr marL="914400" lvl="1" indent="-355600" rtl="0">
              <a:spcBef>
                <a:spcPts val="0"/>
              </a:spcBef>
              <a:spcAft>
                <a:spcPts val="0"/>
              </a:spcAft>
              <a:buSzPts val="2000"/>
              <a:buChar char="○"/>
            </a:pPr>
            <a:r>
              <a:rPr lang="en"/>
              <a:t>R16, R18, R19</a:t>
            </a:r>
            <a:endParaRPr/>
          </a:p>
          <a:p>
            <a:pPr marL="457200" lvl="0" indent="-381000" rtl="0">
              <a:spcBef>
                <a:spcPts val="0"/>
              </a:spcBef>
              <a:spcAft>
                <a:spcPts val="0"/>
              </a:spcAft>
              <a:buSzPts val="2400"/>
              <a:buChar char="●"/>
            </a:pPr>
            <a:r>
              <a:rPr lang="en"/>
              <a:t>Complete 2 of the following problems</a:t>
            </a:r>
            <a:endParaRPr/>
          </a:p>
          <a:p>
            <a:pPr marL="914400" lvl="1" indent="-355600" rtl="0">
              <a:spcBef>
                <a:spcPts val="0"/>
              </a:spcBef>
              <a:spcAft>
                <a:spcPts val="0"/>
              </a:spcAft>
              <a:buSzPts val="2000"/>
              <a:buChar char="○"/>
            </a:pPr>
            <a:r>
              <a:rPr lang="en"/>
              <a:t>P6, P7, P12, P20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Sources of Delay</a:t>
            </a:r>
            <a:endParaRPr/>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Four sources of delay at a given node/router</a:t>
            </a:r>
            <a:endParaRPr/>
          </a:p>
          <a:p>
            <a:pPr marL="914400" lvl="1" indent="-355600" rtl="0">
              <a:spcBef>
                <a:spcPts val="0"/>
              </a:spcBef>
              <a:spcAft>
                <a:spcPts val="0"/>
              </a:spcAft>
              <a:buSzPts val="2000"/>
              <a:buChar char="○"/>
            </a:pPr>
            <a:r>
              <a:rPr lang="en"/>
              <a:t>Processing time (checking if packet was rcvd OK, where it goes)</a:t>
            </a:r>
            <a:endParaRPr/>
          </a:p>
          <a:p>
            <a:pPr marL="914400" lvl="1" indent="-355600" rtl="0">
              <a:spcBef>
                <a:spcPts val="0"/>
              </a:spcBef>
              <a:spcAft>
                <a:spcPts val="0"/>
              </a:spcAft>
              <a:buSzPts val="2000"/>
              <a:buChar char="○"/>
            </a:pPr>
            <a:r>
              <a:rPr lang="en"/>
              <a:t>Queueing delay (waiting for the output link to be available)</a:t>
            </a:r>
            <a:endParaRPr/>
          </a:p>
          <a:p>
            <a:pPr marL="914400" lvl="1" indent="-355600" rtl="0">
              <a:spcBef>
                <a:spcPts val="0"/>
              </a:spcBef>
              <a:spcAft>
                <a:spcPts val="0"/>
              </a:spcAft>
              <a:buSzPts val="2000"/>
              <a:buChar char="○"/>
            </a:pPr>
            <a:r>
              <a:rPr lang="en"/>
              <a:t>Transmission delay (time required to push out the packet onto link)</a:t>
            </a:r>
            <a:endParaRPr/>
          </a:p>
          <a:p>
            <a:pPr marL="914400" lvl="1" indent="-355600">
              <a:spcBef>
                <a:spcPts val="0"/>
              </a:spcBef>
              <a:spcAft>
                <a:spcPts val="0"/>
              </a:spcAft>
              <a:buSzPts val="2000"/>
              <a:buChar char="○"/>
            </a:pPr>
            <a:r>
              <a:rPr lang="en"/>
              <a:t>Propagation delay (time to travel across the link)</a:t>
            </a:r>
            <a:endParaRPr/>
          </a:p>
        </p:txBody>
      </p:sp>
      <p:pic>
        <p:nvPicPr>
          <p:cNvPr id="82" name="Google Shape;82;p17"/>
          <p:cNvPicPr preferRelativeResize="0"/>
          <p:nvPr/>
        </p:nvPicPr>
        <p:blipFill>
          <a:blip r:embed="rId3">
            <a:alphaModFix/>
          </a:blip>
          <a:stretch>
            <a:fillRect/>
          </a:stretch>
        </p:blipFill>
        <p:spPr>
          <a:xfrm>
            <a:off x="2047875" y="3344675"/>
            <a:ext cx="5048250" cy="66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Sources of Delay</a:t>
            </a:r>
            <a:endParaRPr/>
          </a:p>
        </p:txBody>
      </p:sp>
      <p:pic>
        <p:nvPicPr>
          <p:cNvPr id="88" name="Google Shape;88;p18"/>
          <p:cNvPicPr preferRelativeResize="0"/>
          <p:nvPr/>
        </p:nvPicPr>
        <p:blipFill>
          <a:blip r:embed="rId3">
            <a:alphaModFix/>
          </a:blip>
          <a:stretch>
            <a:fillRect/>
          </a:stretch>
        </p:blipFill>
        <p:spPr>
          <a:xfrm>
            <a:off x="679041" y="1526575"/>
            <a:ext cx="7785926" cy="299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Nodal Processing Delay</a:t>
            </a:r>
            <a:endParaRPr/>
          </a:p>
        </p:txBody>
      </p:sp>
      <p:sp>
        <p:nvSpPr>
          <p:cNvPr id="94" name="Google Shape;9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Proxima Nova"/>
              <a:buChar char="●"/>
            </a:pPr>
            <a:r>
              <a:rPr lang="en"/>
              <a:t>Delay is negligible, typically on the order of microseconds</a:t>
            </a:r>
            <a:endParaRPr/>
          </a:p>
          <a:p>
            <a:pPr marL="457200" marR="0" lvl="0" indent="-381000" algn="l" rtl="0">
              <a:lnSpc>
                <a:spcPct val="115000"/>
              </a:lnSpc>
              <a:spcBef>
                <a:spcPts val="0"/>
              </a:spcBef>
              <a:spcAft>
                <a:spcPts val="0"/>
              </a:spcAft>
              <a:buClr>
                <a:srgbClr val="000000"/>
              </a:buClr>
              <a:buSzPts val="2400"/>
              <a:buFont typeface="Proxima Nova"/>
              <a:buChar char="●"/>
            </a:pPr>
            <a:r>
              <a:rPr lang="en"/>
              <a:t>Delay comes from checking for bit-level errors and routing the packet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Queuing Delay</a:t>
            </a:r>
            <a:endParaRPr/>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Variable delay, ranges from 0 to </a:t>
            </a:r>
            <a:r>
              <a:rPr lang="en" b="1"/>
              <a:t>∞</a:t>
            </a:r>
            <a:r>
              <a:rPr lang="en"/>
              <a:t>, depends on how many other packets are in the queue</a:t>
            </a:r>
            <a:endParaRPr/>
          </a:p>
          <a:p>
            <a:pPr marL="457200" lvl="0" indent="-381000">
              <a:spcBef>
                <a:spcPts val="0"/>
              </a:spcBef>
              <a:spcAft>
                <a:spcPts val="0"/>
              </a:spcAft>
              <a:buSzPts val="2400"/>
              <a:buChar char="●"/>
            </a:pPr>
            <a:r>
              <a:rPr lang="en"/>
              <a:t>In practice, ranges from microseconds to milliseconds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Transmission Delay</a:t>
            </a:r>
            <a:endParaRPr/>
          </a:p>
        </p:txBody>
      </p:sp>
      <p:sp>
        <p:nvSpPr>
          <p:cNvPr id="106" name="Google Shape;10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The amount of time required to push a packet out onto the transmission medium</a:t>
            </a:r>
            <a:endParaRPr/>
          </a:p>
          <a:p>
            <a:pPr marL="457200" lvl="0" indent="-381000" rtl="0">
              <a:spcBef>
                <a:spcPts val="0"/>
              </a:spcBef>
              <a:spcAft>
                <a:spcPts val="0"/>
              </a:spcAft>
              <a:buSzPts val="2400"/>
              <a:buChar char="●"/>
            </a:pPr>
            <a:r>
              <a:rPr lang="en"/>
              <a:t>Delay related to:</a:t>
            </a:r>
            <a:endParaRPr/>
          </a:p>
          <a:p>
            <a:pPr marL="914400" lvl="1" indent="-355600" rtl="0">
              <a:spcBef>
                <a:spcPts val="0"/>
              </a:spcBef>
              <a:spcAft>
                <a:spcPts val="0"/>
              </a:spcAft>
              <a:buSzPts val="2000"/>
              <a:buChar char="○"/>
            </a:pPr>
            <a:r>
              <a:rPr lang="en"/>
              <a:t>L, length of packet</a:t>
            </a:r>
            <a:endParaRPr/>
          </a:p>
          <a:p>
            <a:pPr marL="914400" lvl="1" indent="-355600" rtl="0">
              <a:spcBef>
                <a:spcPts val="0"/>
              </a:spcBef>
              <a:spcAft>
                <a:spcPts val="0"/>
              </a:spcAft>
              <a:buSzPts val="2000"/>
              <a:buChar char="○"/>
            </a:pPr>
            <a:r>
              <a:rPr lang="en"/>
              <a:t>R, transmission rate of link (e.g. 100 Mbps)</a:t>
            </a:r>
            <a:endParaRPr/>
          </a:p>
          <a:p>
            <a:pPr marL="457200" lvl="0" indent="-381000" rtl="0">
              <a:spcBef>
                <a:spcPts val="0"/>
              </a:spcBef>
              <a:spcAft>
                <a:spcPts val="0"/>
              </a:spcAft>
              <a:buSzPts val="2400"/>
              <a:buChar char="●"/>
            </a:pPr>
            <a:r>
              <a:rPr lang="en"/>
              <a:t>Actual delay = L/R</a:t>
            </a:r>
            <a:endParaRPr/>
          </a:p>
          <a:p>
            <a:pPr marL="457200" lvl="0" indent="-381000">
              <a:spcBef>
                <a:spcPts val="0"/>
              </a:spcBef>
              <a:spcAft>
                <a:spcPts val="0"/>
              </a:spcAft>
              <a:buSzPts val="2400"/>
              <a:buChar char="●"/>
            </a:pPr>
            <a:r>
              <a:rPr lang="en"/>
              <a:t>Typical delays in the range of milliseconds to microseconds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392575"/>
            <a:ext cx="8520600" cy="62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Propagation Delay</a:t>
            </a:r>
            <a:endParaRPr/>
          </a:p>
        </p:txBody>
      </p:sp>
      <p:sp>
        <p:nvSpPr>
          <p:cNvPr id="112" name="Google Shape;11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
              <a:t>Depends on the medium (e.g. copper wire, fiber optic) and the distance</a:t>
            </a:r>
            <a:endParaRPr/>
          </a:p>
          <a:p>
            <a:pPr marL="914400" lvl="1" indent="-355600" rtl="0">
              <a:spcBef>
                <a:spcPts val="0"/>
              </a:spcBef>
              <a:spcAft>
                <a:spcPts val="0"/>
              </a:spcAft>
              <a:buSzPts val="2000"/>
              <a:buChar char="○"/>
            </a:pPr>
            <a:r>
              <a:rPr lang="en"/>
              <a:t>Speeds usually range from 2*10^8 to 3*10^8</a:t>
            </a:r>
            <a:endParaRPr/>
          </a:p>
          <a:p>
            <a:pPr marL="457200" lvl="0" indent="-381000" rtl="0">
              <a:spcBef>
                <a:spcPts val="0"/>
              </a:spcBef>
              <a:spcAft>
                <a:spcPts val="0"/>
              </a:spcAft>
              <a:buSzPts val="2400"/>
              <a:buChar char="●"/>
            </a:pPr>
            <a:r>
              <a:rPr lang="en"/>
              <a:t>Delay = distance / speed</a:t>
            </a:r>
            <a:endParaRPr/>
          </a:p>
          <a:p>
            <a:pPr marL="914400" lvl="1" indent="-355600" rtl="0">
              <a:spcBef>
                <a:spcPts val="0"/>
              </a:spcBef>
              <a:spcAft>
                <a:spcPts val="0"/>
              </a:spcAft>
              <a:buSzPts val="2000"/>
              <a:buChar char="○"/>
            </a:pPr>
            <a:r>
              <a:rPr lang="en"/>
              <a:t>E.g. 2*10^8 m/s in a copper link of 2000 km = 0.01 ms</a:t>
            </a:r>
            <a:endParaRPr/>
          </a:p>
          <a:p>
            <a:pPr marL="0" lvl="0" indent="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1233</Words>
  <Application>Microsoft Office PowerPoint</Application>
  <PresentationFormat>On-screen Show (16:9)</PresentationFormat>
  <Paragraphs>135</Paragraphs>
  <Slides>34</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Helvetica Neue</vt:lpstr>
      <vt:lpstr>Proxima Nova</vt:lpstr>
      <vt:lpstr>Arial</vt:lpstr>
      <vt:lpstr>Spearmint</vt:lpstr>
      <vt:lpstr>Delay, Loss, and Throughput</vt:lpstr>
      <vt:lpstr>Review Questions</vt:lpstr>
      <vt:lpstr>What are potential sources of packet delay? Packet loss?</vt:lpstr>
      <vt:lpstr>Sources of Delay</vt:lpstr>
      <vt:lpstr>Sources of Delay</vt:lpstr>
      <vt:lpstr>Nodal Processing Delay</vt:lpstr>
      <vt:lpstr>Queuing Delay</vt:lpstr>
      <vt:lpstr>Transmission Delay</vt:lpstr>
      <vt:lpstr>Propagation Delay</vt:lpstr>
      <vt:lpstr>Propagation Delay</vt:lpstr>
      <vt:lpstr>Propagation Delay</vt:lpstr>
      <vt:lpstr>Transmission + Propagation Delay</vt:lpstr>
      <vt:lpstr>Transmission + Propagation Delay</vt:lpstr>
      <vt:lpstr>Transmission + Propagation Delay</vt:lpstr>
      <vt:lpstr>Transmission + Propagation Delay</vt:lpstr>
      <vt:lpstr>PowerPoint Presentation</vt:lpstr>
      <vt:lpstr>How can we extend this analogy to also include queuing delay?</vt:lpstr>
      <vt:lpstr>Queueing delay</vt:lpstr>
      <vt:lpstr>PowerPoint Presentation</vt:lpstr>
      <vt:lpstr>Example of Queuing Delays</vt:lpstr>
      <vt:lpstr>“Real” Internet delays and routes</vt:lpstr>
      <vt:lpstr>PowerPoint Presentation</vt:lpstr>
      <vt:lpstr>Class Activity</vt:lpstr>
      <vt:lpstr>Packet Loss</vt:lpstr>
      <vt:lpstr>Throughput</vt:lpstr>
      <vt:lpstr>Throughput</vt:lpstr>
      <vt:lpstr>Throughput</vt:lpstr>
      <vt:lpstr>Throughput</vt:lpstr>
      <vt:lpstr>PowerPoint Presentation</vt:lpstr>
      <vt:lpstr>PowerPoint Presentation</vt:lpstr>
      <vt:lpstr>PowerPoint Presentation</vt:lpstr>
      <vt:lpstr>PowerPoint Presentation</vt:lpstr>
      <vt:lpstr>PowerPoint Presentation</vt:lpstr>
      <vt:lpstr>Before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Delay, Loss, and Throughput</dc:title>
  <cp:lastModifiedBy>Dylan Mumm</cp:lastModifiedBy>
  <cp:revision>3</cp:revision>
  <dcterms:modified xsi:type="dcterms:W3CDTF">2018-08-30T21:04:00Z</dcterms:modified>
</cp:coreProperties>
</file>